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17" r:id="rId2"/>
    <p:sldMasterId id="2147483737" r:id="rId3"/>
    <p:sldMasterId id="2147483749" r:id="rId4"/>
  </p:sldMasterIdLst>
  <p:notesMasterIdLst>
    <p:notesMasterId r:id="rId41"/>
  </p:notesMasterIdLst>
  <p:sldIdLst>
    <p:sldId id="279" r:id="rId5"/>
    <p:sldId id="286" r:id="rId6"/>
    <p:sldId id="282" r:id="rId7"/>
    <p:sldId id="283" r:id="rId8"/>
    <p:sldId id="284" r:id="rId9"/>
    <p:sldId id="285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75" r:id="rId19"/>
    <p:sldId id="295" r:id="rId20"/>
    <p:sldId id="30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276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278" r:id="rId39"/>
    <p:sldId id="280" r:id="rId40"/>
  </p:sldIdLst>
  <p:sldSz cx="9144000" cy="6858000" type="screen4x3"/>
  <p:notesSz cx="6858000" cy="9144000"/>
  <p:defaultTextStyle>
    <a:defPPr>
      <a:defRPr lang="nl-NL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74"/>
  </p:normalViewPr>
  <p:slideViewPr>
    <p:cSldViewPr>
      <p:cViewPr varScale="1">
        <p:scale>
          <a:sx n="130" d="100"/>
          <a:sy n="130" d="100"/>
        </p:scale>
        <p:origin x="107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3E5D59-F8E6-4ECF-8C02-0185AB439617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F5F23-59AD-4C48-AAFF-2C92773FFE8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3081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_ leren </a:t>
            </a:r>
          </a:p>
          <a:p>
            <a:pPr marL="171450" indent="-171450">
              <a:buFontTx/>
              <a:buChar char="-"/>
            </a:pPr>
            <a:r>
              <a:rPr lang="nl-NL" dirty="0"/>
              <a:t>Keuze ‘inktvlek ‘kenmerkend’ voor Alphen </a:t>
            </a:r>
          </a:p>
          <a:p>
            <a:pPr marL="171450" indent="-171450">
              <a:buFontTx/>
              <a:buChar char="-"/>
            </a:pPr>
            <a:r>
              <a:rPr lang="nl-NL" dirty="0"/>
              <a:t>Ten eerste betekent de vlek Olie voor mij om het opbrengsten van Wijzer in de Wijk in de haarvaten van de verschillende gemeentelijke plannen is terecht te laten komen. </a:t>
            </a:r>
          </a:p>
          <a:p>
            <a:pPr marL="171450" indent="-171450">
              <a:buFontTx/>
              <a:buChar char="-"/>
            </a:pPr>
            <a:r>
              <a:rPr lang="nl-NL" dirty="0"/>
              <a:t>Ten tweede: zeker toen ik vers begon als nieuwe beleidsmedewerker: ‘geen goed beeld’ alle domeinen en disciplines / kaders van die domeinen; </a:t>
            </a:r>
          </a:p>
          <a:p>
            <a:pPr marL="171450" indent="-171450">
              <a:buFontTx/>
              <a:buChar char="-"/>
            </a:pPr>
            <a:r>
              <a:rPr lang="nl-NL" dirty="0"/>
              <a:t>Wat ook nog meespeelt en kenmerkend is voor Alphen aan den Rijn is dat we het sociaal domein ‘integraal ingericht’ met weinig ‘contractpartijen/samenwerkingspartners. Zodat vanuit de aanbesteding ‘gedwongen worden om met elkaar samen te werken. </a:t>
            </a:r>
          </a:p>
          <a:p>
            <a:pPr marL="171450" indent="-171450">
              <a:buFontTx/>
              <a:buChar char="-"/>
            </a:pPr>
            <a:r>
              <a:rPr lang="nl-NL" dirty="0"/>
              <a:t>Welzijn (preventie) en Ondersteuning , Jeugd </a:t>
            </a:r>
          </a:p>
          <a:p>
            <a:pPr marL="171450" indent="-171450">
              <a:buFontTx/>
              <a:buChar char="-"/>
            </a:pPr>
            <a:r>
              <a:rPr lang="nl-NL" dirty="0"/>
              <a:t> Huisartsen, diëtisten, Actieve inwoners (verenigingen) die allemaal belangen hebben die we zo goed mogelijk mee willen nemen,. </a:t>
            </a:r>
          </a:p>
          <a:p>
            <a:pPr marL="171450" indent="-171450">
              <a:buFontTx/>
              <a:buChar char="-"/>
            </a:pPr>
            <a:r>
              <a:rPr lang="nl-NL" dirty="0"/>
              <a:t>Maar ook nog wijkagenten betrokken </a:t>
            </a:r>
          </a:p>
          <a:p>
            <a:pPr marL="171450" indent="-171450">
              <a:buFontTx/>
              <a:buChar char="-"/>
            </a:pPr>
            <a:r>
              <a:rPr lang="nl-NL" dirty="0"/>
              <a:t>…groot winstpunt ook: dat weer nieuwe mensen vanuit verschillende </a:t>
            </a:r>
            <a:r>
              <a:rPr lang="nl-NL" dirty="0" err="1"/>
              <a:t>dsiciplines</a:t>
            </a:r>
            <a:r>
              <a:rPr lang="nl-NL" dirty="0"/>
              <a:t> elkaar hebben leren kennen.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6FB5B-AD3A-430C-99B4-3647F6617F94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721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nl-NL" dirty="0"/>
              <a:t>Over de wijk </a:t>
            </a:r>
          </a:p>
          <a:p>
            <a:pPr marL="228600" indent="-228600">
              <a:buAutoNum type="arabicPeriod"/>
            </a:pPr>
            <a:r>
              <a:rPr lang="nl-NL" dirty="0"/>
              <a:t>Omdat daar al veel actieve inwoners en professionals in de wijk actief zijn; </a:t>
            </a:r>
          </a:p>
          <a:p>
            <a:pPr marL="228600" indent="-228600">
              <a:buAutoNum type="arabicPeriod"/>
            </a:pPr>
            <a:r>
              <a:rPr lang="nl-NL" dirty="0"/>
              <a:t>AKO ‘waar de partners op het gebied van Welzijn, Ondersteuning,  (publieke) Gezondheid en Jeugd met elkaar tot gezamenlijke afspraken proberen te komen.  </a:t>
            </a:r>
          </a:p>
          <a:p>
            <a:pPr marL="228600" indent="-228600">
              <a:buAutoNum type="arabicPeriod"/>
            </a:pPr>
            <a:r>
              <a:rPr lang="nl-NL" dirty="0"/>
              <a:t>Wijknetwerk: levende sociale kaart.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8558-6F19-4E27-9DBC-0BC95253F6B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624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l-NL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(zeer) breed informatie opgehaald – veel disciplines ; 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nl-NL" dirty="0"/>
              <a:t>Als je zo’n breed palet aan disciplines , belangen en behoeften hebt, haal je ook heel breed informatie. </a:t>
            </a:r>
          </a:p>
          <a:p>
            <a:pPr marL="171450" indent="-171450">
              <a:buFontTx/>
              <a:buChar char="-"/>
            </a:pPr>
            <a:endParaRPr lang="nl-NL" dirty="0"/>
          </a:p>
          <a:p>
            <a:pPr marL="171450" indent="-171450">
              <a:buFontTx/>
              <a:buChar char="-"/>
            </a:pPr>
            <a:r>
              <a:rPr lang="nl-NL" dirty="0"/>
              <a:t>Dit plaatje geeft goed weer hoe mijn hoofd er op een gegeven moment uitzag. </a:t>
            </a:r>
          </a:p>
          <a:p>
            <a:pPr marL="171450" indent="-171450">
              <a:buFontTx/>
              <a:buChar char="-"/>
            </a:pPr>
            <a:r>
              <a:rPr lang="nl-NL" dirty="0"/>
              <a:t>Speelde de volgende vraag in mijn hoofd: ‘hoe breng ik deze informatie ‘juist over en hoe komen we tot een concrete aanpak voor de wijk’ </a:t>
            </a:r>
          </a:p>
          <a:p>
            <a:pPr marL="628650" lvl="1" indent="-171450">
              <a:buFontTx/>
              <a:buChar char="-"/>
            </a:pPr>
            <a:r>
              <a:rPr lang="nl-NL" dirty="0"/>
              <a:t>Hoe is het binnen  mijn eigen organisatie georganiseerd en hoe kan ik hier een slag op slaan?</a:t>
            </a:r>
          </a:p>
          <a:p>
            <a:pPr marL="171450" indent="-171450">
              <a:buFontTx/>
              <a:buChar char="-"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8558-6F19-4E27-9DBC-0BC95253F6B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9515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Dit beeld de toekomstige situatie uit. </a:t>
            </a:r>
          </a:p>
          <a:p>
            <a:r>
              <a:rPr lang="nl-NL" dirty="0"/>
              <a:t>Niet zozeer we hebben 250 contracten met </a:t>
            </a:r>
            <a:r>
              <a:rPr lang="nl-NL" dirty="0" err="1"/>
              <a:t>partnes</a:t>
            </a:r>
            <a:r>
              <a:rPr lang="nl-NL" dirty="0"/>
              <a:t> in de wijk </a:t>
            </a:r>
          </a:p>
          <a:p>
            <a:r>
              <a:rPr lang="nl-NL" dirty="0"/>
              <a:t>Maar we hebben 6 grote contracten/subsidies – die eigenlijk het hele sociaal domein beslaan </a:t>
            </a:r>
          </a:p>
          <a:p>
            <a:endParaRPr lang="nl-NL" dirty="0"/>
          </a:p>
          <a:p>
            <a:r>
              <a:rPr lang="nl-NL" dirty="0"/>
              <a:t>Daarnaast hebben we het Vitaliteitsakkoord </a:t>
            </a:r>
          </a:p>
          <a:p>
            <a:r>
              <a:rPr lang="nl-NL" dirty="0"/>
              <a:t>Waarbij het sportakkoord (sport) en (nationaal preventieakkoord), waar eigenlijk sport en gezondheid bij elkaar komen. </a:t>
            </a:r>
          </a:p>
          <a:p>
            <a:r>
              <a:rPr lang="nl-NL" dirty="0"/>
              <a:t>Hoe kan ik daar nou op inzetten/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8558-6F19-4E27-9DBC-0BC95253F6B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568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 kom je in gesprekken met collega’s tot de conclusie vooral de input onder te brengen in de ook lopende projecten en plannen  </a:t>
            </a:r>
          </a:p>
          <a:p>
            <a:r>
              <a:rPr lang="nl-NL" dirty="0"/>
              <a:t>Onder te brengen in de bundel Preventie waar door partners op ingeschreven kan worden; </a:t>
            </a:r>
          </a:p>
          <a:p>
            <a:r>
              <a:rPr lang="nl-NL" dirty="0"/>
              <a:t>Onder te brengen in het Vitaliteitsplan – waarbij een collega waar ik in fase 1 veel mee heb samengewerkt bij betrokken is </a:t>
            </a:r>
          </a:p>
          <a:p>
            <a:r>
              <a:rPr lang="nl-NL" dirty="0"/>
              <a:t>En een verdieping te maken op Welzijn op recept wat ook een intermediaire interventie is om de samenwerking </a:t>
            </a:r>
            <a:r>
              <a:rPr lang="nl-NL" u="sng" dirty="0"/>
              <a:t>op uitvoeringsniveau</a:t>
            </a:r>
            <a:r>
              <a:rPr lang="nl-NL" u="none" dirty="0"/>
              <a:t> echt verder te versterken.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9D8558-6F19-4E27-9DBC-0BC95253F6B0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454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67C4FC-45C0-415D-9EE6-F3EA733262FB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78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BC7C2-CD14-4C13-88DE-8B2983C691D0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14360-943B-4C47-B412-53CFCADA3B9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85953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61F62-6649-4491-AC74-6900FA9DF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CBD536-8000-45E6-9051-AD95113D64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5D69A53-9281-4D73-B821-4C271F672F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88BE60E-DEDB-49A4-9492-EAD378C5D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5788A379-4717-4149-822C-8E89CAF8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800671-A8E0-4638-9433-4DF07D847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06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F297F6-D9EC-4383-A035-FED1C2991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51CD461-CDAD-4AD4-B513-12E7D5184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96DA1920-237A-4C8B-B93C-F33AB59599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EFC50ED1-6665-40B6-B2DD-76FC5C214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80DABBC-CB12-4E8C-B226-60E6CF9125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EDDBB37-B104-4523-B2D3-830CA2CF2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8C84B4A1-E20D-4494-B21C-8D33F7CFB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A9EE5EFC-C837-4380-B7A3-428964E52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1483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38348-E0EC-478F-87A1-00A936A45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7C8757E3-A3A1-4062-98E6-C26FCE100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C32FFF15-A463-452D-91F5-E2F9F729D3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9296B537-1F2C-466B-A497-55C53AACD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317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124EEE2-0532-43FC-8C9F-1FE2918DA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43301EB-9ADE-4376-9BB8-321EF9655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D9EC802-CEF2-4664-94A0-2AC4910BC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81129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74874F-59A3-4D93-A2F9-FC3EE6504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24FA93-2C46-4219-89F4-EFDE6E201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DF96421-52D3-4DBF-88EE-845DA149C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8D05E1A-19F1-4793-B532-624195087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BFBC9560-F4CF-4FDE-81D3-B90768EC2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41F5F49-5710-4021-AEBA-52A18051C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625439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1557A4-49B0-4B63-9223-EB897C247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7ADBF875-F284-4D2B-9A9C-A94459D452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000BAD2-9715-4EFB-862E-AC37645A00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0E229AF-2E64-4582-A0AF-41004FADC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E01E92A-307D-454A-B437-2DE567B21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24B8EF1-591E-4D6B-A67B-8976D91E7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4321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5C307E-5709-4055-8679-85A4A8433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D198731-C3DF-44D2-937A-CD5207BD73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C3F7F8B-F955-4DAA-92C7-A7E6F7402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4AC82F8-EB02-4931-A5A0-FA17F579A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2337AC7-05CD-4916-879B-483F1FFA2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652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BD51425B-F5E2-424A-BD22-51872ADB1F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1DB3999-7FC4-43BD-B361-57D7096D8D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05F7F1E-D8D9-40CE-8726-BBDE1CB6A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AF89E55-B192-44DE-9716-63F78BFB6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4014523-87EA-439F-8333-65E704283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4208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historie met ...- kopiër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36" y="3"/>
            <a:ext cx="6883200" cy="688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707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0642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2E83A-7326-40B5-B833-DB2BD93820BA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BD109-88B7-4615-AEA8-ADE30A2BEFB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76599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755479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4308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6521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13800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26342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36102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3840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97218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61667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711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38B61-B444-4C0D-A9DE-6009D147EF28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591E24-9C1F-40A5-9DBE-AB13CC57CD3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117517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orblad">
    <p:bg>
      <p:bgPr>
        <a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35999" y="2879999"/>
            <a:ext cx="7704000" cy="1089600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50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 van presentatie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0" hasCustomPrompt="1"/>
          </p:nvPr>
        </p:nvSpPr>
        <p:spPr>
          <a:xfrm>
            <a:off x="935999" y="3969599"/>
            <a:ext cx="7704000" cy="11760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Font typeface="Arial"/>
              <a:buNone/>
              <a:defRPr sz="3400" baseline="0">
                <a:solidFill>
                  <a:srgbClr val="FFFFFF"/>
                </a:solidFill>
              </a:defRPr>
            </a:lvl1pPr>
            <a:lvl2pPr marL="457200" indent="0">
              <a:buFont typeface="Arial"/>
              <a:buNone/>
              <a:defRPr/>
            </a:lvl2pPr>
            <a:lvl3pPr marL="914400" indent="0">
              <a:buFont typeface="Arial"/>
              <a:buNone/>
              <a:defRPr/>
            </a:lvl3pPr>
            <a:lvl4pPr marL="1371600" indent="0">
              <a:buFont typeface="Arial"/>
              <a:buNone/>
              <a:defRPr/>
            </a:lvl4pPr>
            <a:lvl5pPr marL="1828800" indent="0">
              <a:buFont typeface="Arial"/>
              <a:buNone/>
              <a:defRPr/>
            </a:lvl5pPr>
          </a:lstStyle>
          <a:p>
            <a:pPr lvl="0"/>
            <a:r>
              <a:rPr lang="nl-NL" dirty="0"/>
              <a:t>Subtitel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2" y="6402000"/>
            <a:ext cx="1364941" cy="456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rgbClr val="FFFFFF"/>
                </a:solidFill>
              </a:defRPr>
            </a:lvl1pPr>
          </a:lstStyle>
          <a:p>
            <a:fld id="{0E8FEAC5-E696-4006-BCE4-2EC71C277B36}" type="datetime4">
              <a:rPr lang="nl-NL" smtClean="0"/>
              <a:pPr/>
              <a:t>4 november 2020</a:t>
            </a:fld>
            <a:endParaRPr lang="nl-NL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60" y="6402000"/>
            <a:ext cx="1335741" cy="456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FFFFFF"/>
                </a:solidFill>
              </a:defRPr>
            </a:lvl1pPr>
          </a:lstStyle>
          <a:p>
            <a:r>
              <a:rPr lang="nl-NL"/>
              <a:t>Versie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76257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2" y="6402000"/>
            <a:ext cx="1364941" cy="456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pPr/>
              <a:t>4 november 2020</a:t>
            </a:fld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60" y="6402000"/>
            <a:ext cx="1335741" cy="456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  <a:endParaRPr lang="nl-NL" dirty="0"/>
          </a:p>
        </p:txBody>
      </p:sp>
      <p:sp>
        <p:nvSpPr>
          <p:cNvPr id="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763412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25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"/>
            <a:ext cx="9144000" cy="1727200"/>
          </a:xfrm>
          <a:prstGeom prst="rect">
            <a:avLst/>
          </a:prstGeom>
        </p:spPr>
      </p:pic>
      <p:sp>
        <p:nvSpPr>
          <p:cNvPr id="26" name="Titel 1"/>
          <p:cNvSpPr>
            <a:spLocks noGrp="1"/>
          </p:cNvSpPr>
          <p:nvPr>
            <p:ph type="title"/>
          </p:nvPr>
        </p:nvSpPr>
        <p:spPr>
          <a:xfrm>
            <a:off x="935999" y="480000"/>
            <a:ext cx="7704000" cy="108834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7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2148293"/>
            <a:ext cx="7704138" cy="408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791467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1 met fot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2"/>
            <a:ext cx="9144000" cy="1727200"/>
          </a:xfrm>
          <a:prstGeom prst="rect">
            <a:avLst/>
          </a:prstGeom>
        </p:spPr>
      </p:pic>
      <p:sp>
        <p:nvSpPr>
          <p:cNvPr id="17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2" y="6402000"/>
            <a:ext cx="1364941" cy="456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pPr/>
              <a:t>4 november 2020</a:t>
            </a:fld>
            <a:endParaRPr lang="nl-NL" dirty="0"/>
          </a:p>
        </p:txBody>
      </p:sp>
      <p:sp>
        <p:nvSpPr>
          <p:cNvPr id="18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60" y="6402000"/>
            <a:ext cx="1335741" cy="456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  <a:endParaRPr lang="nl-NL" dirty="0"/>
          </a:p>
        </p:txBody>
      </p:sp>
      <p:sp>
        <p:nvSpPr>
          <p:cNvPr id="19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763412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935999" y="480000"/>
            <a:ext cx="7704000" cy="1088347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4200" b="1" i="0" baseline="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2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6" y="2148295"/>
            <a:ext cx="4093333" cy="408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3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5400963" y="2311565"/>
            <a:ext cx="3239801" cy="3848755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826209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2" y="6402000"/>
            <a:ext cx="1364941" cy="456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pPr/>
              <a:t>4 november 2020</a:t>
            </a:fld>
            <a:endParaRPr lang="nl-NL" dirty="0"/>
          </a:p>
        </p:txBody>
      </p:sp>
      <p:sp>
        <p:nvSpPr>
          <p:cNvPr id="10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60" y="6402000"/>
            <a:ext cx="1335741" cy="456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  <a:endParaRPr lang="nl-NL" dirty="0"/>
          </a:p>
        </p:txBody>
      </p:sp>
      <p:sp>
        <p:nvSpPr>
          <p:cNvPr id="12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763412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935999" y="1241007"/>
            <a:ext cx="7704000" cy="861283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16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2148295"/>
            <a:ext cx="7704138" cy="408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7" name="Afbeelding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295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volgblad 2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datum 13"/>
          <p:cNvSpPr>
            <a:spLocks noGrp="1"/>
          </p:cNvSpPr>
          <p:nvPr>
            <p:ph type="dt" sz="half" idx="11"/>
          </p:nvPr>
        </p:nvSpPr>
        <p:spPr>
          <a:xfrm>
            <a:off x="936002" y="6402000"/>
            <a:ext cx="1364941" cy="456000"/>
          </a:xfrm>
        </p:spPr>
        <p:txBody>
          <a:bodyPr lIns="0" tIns="0" rIns="0" bIns="0" anchor="t" anchorCtr="0"/>
          <a:lstStyle>
            <a:lvl1pPr>
              <a:defRPr sz="1100">
                <a:solidFill>
                  <a:schemeClr val="tx1"/>
                </a:solidFill>
              </a:defRPr>
            </a:lvl1pPr>
          </a:lstStyle>
          <a:p>
            <a:fld id="{3BDA68A4-14E2-4DEE-BF0D-344856097FC7}" type="datetime4">
              <a:rPr lang="nl-NL" smtClean="0"/>
              <a:pPr/>
              <a:t>4 november 2020</a:t>
            </a:fld>
            <a:endParaRPr lang="nl-NL" dirty="0"/>
          </a:p>
        </p:txBody>
      </p:sp>
      <p:sp>
        <p:nvSpPr>
          <p:cNvPr id="17" name="Tijdelijke aanduiding voor voettekst 14"/>
          <p:cNvSpPr>
            <a:spLocks noGrp="1"/>
          </p:cNvSpPr>
          <p:nvPr>
            <p:ph type="ftr" sz="quarter" idx="12"/>
          </p:nvPr>
        </p:nvSpPr>
        <p:spPr>
          <a:xfrm>
            <a:off x="7304260" y="6402000"/>
            <a:ext cx="1335741" cy="456000"/>
          </a:xfrm>
        </p:spPr>
        <p:txBody>
          <a:bodyPr lIns="0" tIns="0" rIns="0" bIns="0" anchor="t" anchorCtr="0"/>
          <a:lstStyle>
            <a:lvl1pPr algn="r">
              <a:defRPr sz="1100">
                <a:solidFill>
                  <a:srgbClr val="000000"/>
                </a:solidFill>
              </a:defRPr>
            </a:lvl1pPr>
          </a:lstStyle>
          <a:p>
            <a:r>
              <a:rPr lang="nl-NL"/>
              <a:t>Versie</a:t>
            </a:r>
            <a:endParaRPr lang="nl-NL" dirty="0"/>
          </a:p>
        </p:txBody>
      </p:sp>
      <p:sp>
        <p:nvSpPr>
          <p:cNvPr id="18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0" y="6402001"/>
            <a:ext cx="763412" cy="456000"/>
          </a:xfrm>
          <a:prstGeom prst="rect">
            <a:avLst/>
          </a:prstGeom>
        </p:spPr>
        <p:txBody>
          <a:bodyPr vert="horz" lIns="288000" tIns="0" rIns="0" bIns="0" rtlCol="0" anchor="t" anchorCtr="0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9" name="Titel 1"/>
          <p:cNvSpPr>
            <a:spLocks noGrp="1"/>
          </p:cNvSpPr>
          <p:nvPr>
            <p:ph type="title"/>
          </p:nvPr>
        </p:nvSpPr>
        <p:spPr>
          <a:xfrm>
            <a:off x="935999" y="1241007"/>
            <a:ext cx="7704000" cy="861283"/>
          </a:xfrm>
          <a:prstGeom prst="rect">
            <a:avLst/>
          </a:prstGeom>
        </p:spPr>
        <p:txBody>
          <a:bodyPr vert="horz" lIns="0" tIns="0" rIns="0" bIns="0"/>
          <a:lstStyle>
            <a:lvl1pPr>
              <a:defRPr sz="2400" b="1" i="0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0" name="Tijdelijke aanduiding voor tekst 10"/>
          <p:cNvSpPr>
            <a:spLocks noGrp="1"/>
          </p:cNvSpPr>
          <p:nvPr>
            <p:ph type="body" sz="quarter" idx="13"/>
          </p:nvPr>
        </p:nvSpPr>
        <p:spPr>
          <a:xfrm>
            <a:off x="936625" y="2148295"/>
            <a:ext cx="4093200" cy="4080000"/>
          </a:xfrm>
          <a:prstGeom prst="rect">
            <a:avLst/>
          </a:prstGeom>
        </p:spPr>
        <p:txBody>
          <a:bodyPr vert="horz" lIns="0" tIns="0" rIns="0" bIns="0"/>
          <a:lstStyle>
            <a:lvl1pPr marL="18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1pPr>
            <a:lvl2pPr marL="36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2pPr>
            <a:lvl3pPr marL="54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3pPr>
            <a:lvl4pPr marL="72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4pPr>
            <a:lvl5pPr marL="900000" indent="-180000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Font typeface="Arial"/>
              <a:buChar char="•"/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21" name="Tijdelijke aanduiding voor afbeelding 3"/>
          <p:cNvSpPr>
            <a:spLocks noGrp="1"/>
          </p:cNvSpPr>
          <p:nvPr>
            <p:ph type="pic" sz="quarter" idx="14"/>
          </p:nvPr>
        </p:nvSpPr>
        <p:spPr>
          <a:xfrm>
            <a:off x="5400963" y="2311565"/>
            <a:ext cx="3239801" cy="3848755"/>
          </a:xfrm>
          <a:prstGeom prst="rect">
            <a:avLst/>
          </a:prstGeom>
        </p:spPr>
        <p:txBody>
          <a:bodyPr vert="horz"/>
          <a:lstStyle>
            <a:lvl1pPr marL="0" indent="0">
              <a:buFont typeface="Arial"/>
              <a:buNone/>
              <a:defRPr sz="1800">
                <a:solidFill>
                  <a:srgbClr val="7F7F7F"/>
                </a:solidFill>
              </a:defRPr>
            </a:lvl1pPr>
          </a:lstStyle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19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2215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A2B8DA-F80E-496D-A392-69A809BD4A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79B07CD-EB2F-45B9-AA82-EBFE29A0B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B05148-9D26-481D-89BC-8E4C6BAE65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29C74-FF43-4003-B9D0-B310787844F5}" type="datetimeFigureOut">
              <a:rPr lang="nl-NL" smtClean="0"/>
              <a:pPr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EC5978D-6786-4ED3-B987-53992C2D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3E4C7A2-F31D-4D2B-93FE-995FCE9D8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ED76C1-27EA-42B6-9E07-7D856594ECFD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5298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EA6ED-496D-462C-8A65-F36B0BBC9FC1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A4D335-EB2B-4B73-AC01-A137AF353EAF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37373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612775"/>
            <a:ext cx="8229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598E7D-3B64-4F9F-9199-5647FC52FF45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C71B5-0F79-413A-AC01-6146E507324D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6347605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4716463" y="4802188"/>
            <a:ext cx="3970337" cy="55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nl-NL"/>
              <a:t>Klik om de stijl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02494"/>
            <a:ext cx="3970784" cy="55725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457200" y="612775"/>
            <a:ext cx="3970784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5373216"/>
            <a:ext cx="3970784" cy="791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afbeelding 2"/>
          <p:cNvSpPr>
            <a:spLocks noGrp="1"/>
          </p:cNvSpPr>
          <p:nvPr>
            <p:ph type="pic" idx="13"/>
          </p:nvPr>
        </p:nvSpPr>
        <p:spPr>
          <a:xfrm>
            <a:off x="4716016" y="593725"/>
            <a:ext cx="3970784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10" name="Tijdelijke aanduiding voor tekst 3"/>
          <p:cNvSpPr>
            <a:spLocks noGrp="1"/>
          </p:cNvSpPr>
          <p:nvPr>
            <p:ph type="body" sz="half" idx="14"/>
          </p:nvPr>
        </p:nvSpPr>
        <p:spPr>
          <a:xfrm>
            <a:off x="4716016" y="5373216"/>
            <a:ext cx="3970784" cy="79139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datum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CFD9C25-C144-4A2B-8363-4872D2D9B7E4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11" name="Tijdelijke aanduiding voor voettekst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12" name="Tijdelijke aanduiding voor dianumm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D005405-377F-4C71-9CDC-3A35D55BD03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396115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F8C0AD-FFC4-4396-8404-F8EA6FD804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3A6DB8D-5E0E-4039-AC76-EF3845B033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6F2D4B-BA54-4F1B-8C8F-FCFA1CAAB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61884E0-ED48-494C-85C7-8B1E3EAE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9922F00-B134-4B4D-96D3-F6C461423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2375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AB7B45-1EA8-48C1-8F72-9195DB80B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AA68208-1A46-41E7-B808-7517C607A4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A81AE1F-83B1-4872-B886-27192CD2A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380A321-8235-49DE-8657-E351938B3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7F0376-A291-4040-BF58-BC771B732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30408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A450B0-B78C-4C00-898A-589B19F0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7BB2C1-AE51-42CA-BB2B-94E926D88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09965B-1A89-48D7-992F-AFA160328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92C5310-CB27-4A11-8679-B0518BD40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12245D-E238-4C9A-9DB4-3BA2DD239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44085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2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461C06-6551-4783-94D8-399BE00B0153}" type="datetimeFigureOut">
              <a:rPr lang="nl-NL" altLang="nl-NL"/>
              <a:pPr>
                <a:defRPr/>
              </a:pPr>
              <a:t>4-11-2020</a:t>
            </a:fld>
            <a:endParaRPr lang="nl-NL" alt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nl-NL" alt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B3FE424-4E37-478F-BB46-F5F72253C3F1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  <p:pic>
        <p:nvPicPr>
          <p:cNvPr id="1031" name="Afbeelding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3" y="6167438"/>
            <a:ext cx="889317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8CF81D41-069D-4D20-A23D-5B6639BC2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C18F517-467B-475E-AF11-E27AAA6C6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A0B6385-4B58-431F-B25E-D08BB4E689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DF364-029C-451B-9E52-C52EE415748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C19DD59-55BA-4D60-AE7B-307B4D435A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159AEB-9F99-46C4-A3E9-AF87C29899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D68D1-A3DC-4D63-93DA-345D859F891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83597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46CB81-E273-4A07-A8F4-1072AAAF9908}" type="datetimeFigureOut">
              <a:rPr lang="nl-NL" smtClean="0"/>
              <a:t>4-11-2020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9DAB5A-AF7E-4448-A49C-24DF14C3D44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3087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voettekst 1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/>
              <a:t>Versie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78E46-3270-4E6C-AF7E-11496CD4C5CB}" type="datetime4">
              <a:rPr lang="nl-NL" smtClean="0"/>
              <a:pPr/>
              <a:t>4 november 2020</a:t>
            </a:fld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3E531-1C3B-364E-9A80-B8838FF23FE5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8121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</p:sldLayoutIdLst>
  <p:hf hdr="0"/>
  <p:txStyles>
    <p:titleStyle>
      <a:lvl1pPr algn="l" defTabSz="457200" rtl="0" fontAlgn="base">
        <a:spcBef>
          <a:spcPct val="0"/>
        </a:spcBef>
        <a:spcAft>
          <a:spcPct val="0"/>
        </a:spcAft>
        <a:defRPr sz="4400" kern="1200">
          <a:solidFill>
            <a:srgbClr val="074354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074354"/>
          </a:solidFill>
          <a:latin typeface="Arial" charset="0"/>
          <a:cs typeface="Arial" charset="0"/>
        </a:defRPr>
      </a:lvl9pPr>
    </p:titleStyle>
    <p:bodyStyle>
      <a:lvl1pPr marL="457200" indent="-4572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3200" kern="1200">
          <a:solidFill>
            <a:srgbClr val="074354"/>
          </a:solidFill>
          <a:latin typeface="Arial"/>
          <a:ea typeface="+mn-ea"/>
          <a:cs typeface="Arial"/>
        </a:defRPr>
      </a:lvl1pPr>
      <a:lvl2pPr marL="914400" indent="-4572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800" kern="1200">
          <a:solidFill>
            <a:srgbClr val="074354"/>
          </a:solidFill>
          <a:latin typeface="Arial"/>
          <a:ea typeface="+mn-ea"/>
          <a:cs typeface="Arial"/>
        </a:defRPr>
      </a:lvl2pPr>
      <a:lvl3pPr marL="12573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400" kern="1200">
          <a:solidFill>
            <a:srgbClr val="074354"/>
          </a:solidFill>
          <a:latin typeface="Arial"/>
          <a:ea typeface="+mn-ea"/>
          <a:cs typeface="Arial"/>
        </a:defRPr>
      </a:lvl3pPr>
      <a:lvl4pPr marL="17145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4pPr>
      <a:lvl5pPr marL="2171700" indent="-342900" algn="l" defTabSz="457200" rtl="0" fontAlgn="base">
        <a:spcBef>
          <a:spcPct val="20000"/>
        </a:spcBef>
        <a:spcAft>
          <a:spcPct val="0"/>
        </a:spcAft>
        <a:buBlip>
          <a:blip r:embed="rId8"/>
        </a:buBlip>
        <a:defRPr sz="2000" kern="1200">
          <a:solidFill>
            <a:srgbClr val="074354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wpgnzh.nl/ontvang-de-awpg-nzh-nieuwsbrief/" TargetMode="External"/><Relationship Id="rId2" Type="http://schemas.openxmlformats.org/officeDocument/2006/relationships/hyperlink" Target="http://www.wijzerindewijk.nl/" TargetMode="Externa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Inspiratiesessie Wijzer in de Wijk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800" dirty="0"/>
              <a:t>Aftrap Ellen van Steekelenburg, projectleider</a:t>
            </a:r>
          </a:p>
          <a:p>
            <a:r>
              <a:rPr lang="nl-NL" sz="2000" dirty="0"/>
              <a:t>Wie doen mee?</a:t>
            </a:r>
          </a:p>
          <a:p>
            <a:r>
              <a:rPr lang="nl-NL" sz="2000" dirty="0"/>
              <a:t>Eenheid door verscheidenheid</a:t>
            </a:r>
          </a:p>
          <a:p>
            <a:r>
              <a:rPr lang="nl-NL" sz="2000" dirty="0"/>
              <a:t>Rollen in monitoring, evaluatie en samen leren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Intro en filmpje Alphen Noord, Leon Koek</a:t>
            </a:r>
          </a:p>
          <a:p>
            <a:pPr marL="0" indent="0">
              <a:buNone/>
            </a:pPr>
            <a:r>
              <a:rPr lang="nl-NL" sz="2800" dirty="0"/>
              <a:t>Intro en filmpje Leiden </a:t>
            </a:r>
            <a:r>
              <a:rPr lang="nl-NL" sz="2800" dirty="0" err="1"/>
              <a:t>Stevenshof</a:t>
            </a:r>
            <a:r>
              <a:rPr lang="nl-NL" sz="2800" dirty="0"/>
              <a:t>, Karin Fahner</a:t>
            </a:r>
          </a:p>
          <a:p>
            <a:pPr marL="0" indent="0">
              <a:buNone/>
            </a:pPr>
            <a:r>
              <a:rPr lang="nl-NL" sz="2800" dirty="0">
                <a:solidFill>
                  <a:prstClr val="black"/>
                </a:solidFill>
              </a:rPr>
              <a:t>Intro en filmpje Den Haag Zuidwest, Jose Loof</a:t>
            </a: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Afsluiting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0379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22C33D-F67A-4822-B1F9-9AAC9C9500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09" y="1987918"/>
            <a:ext cx="5057739" cy="240242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C00C4EE2-7E55-4AD3-82BE-C1F71DD10A67}"/>
              </a:ext>
            </a:extLst>
          </p:cNvPr>
          <p:cNvSpPr txBox="1"/>
          <p:nvPr/>
        </p:nvSpPr>
        <p:spPr>
          <a:xfrm>
            <a:off x="1375948" y="1815002"/>
            <a:ext cx="242789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Sociaal Domein </a:t>
            </a:r>
            <a:r>
              <a:rPr lang="nl-NL" sz="1350" b="1" strike="sngStrike" dirty="0">
                <a:solidFill>
                  <a:prstClr val="black"/>
                </a:solidFill>
                <a:latin typeface="Calibri" panose="020F0502020204030204"/>
              </a:rPr>
              <a:t>2021</a:t>
            </a: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2022 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4E350692-2A2D-4366-BF8B-63E55D1AB196}"/>
              </a:ext>
            </a:extLst>
          </p:cNvPr>
          <p:cNvSpPr/>
          <p:nvPr/>
        </p:nvSpPr>
        <p:spPr>
          <a:xfrm flipV="1">
            <a:off x="4356915" y="2818050"/>
            <a:ext cx="215085" cy="34289"/>
          </a:xfrm>
          <a:prstGeom prst="rect">
            <a:avLst/>
          </a:prstGeom>
          <a:solidFill>
            <a:srgbClr val="C0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AD7F9758-7BB4-49C3-ADA2-334E8D5F55EE}"/>
              </a:ext>
            </a:extLst>
          </p:cNvPr>
          <p:cNvSpPr/>
          <p:nvPr/>
        </p:nvSpPr>
        <p:spPr>
          <a:xfrm>
            <a:off x="4743169" y="3390942"/>
            <a:ext cx="215086" cy="380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7F78FD87-A33F-4957-B034-067DCF6B62DE}"/>
              </a:ext>
            </a:extLst>
          </p:cNvPr>
          <p:cNvSpPr txBox="1"/>
          <p:nvPr/>
        </p:nvSpPr>
        <p:spPr>
          <a:xfrm>
            <a:off x="1013340" y="4274508"/>
            <a:ext cx="269155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Lokaal Vitaliteitsakkoord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eerst: Sportakkoord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o.b.v.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Landelijk Sportakkoord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Nationaal Preventieakkoord  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F3180801-6746-4FD6-A0C9-2EEC262FBA6B}"/>
              </a:ext>
            </a:extLst>
          </p:cNvPr>
          <p:cNvSpPr txBox="1"/>
          <p:nvPr/>
        </p:nvSpPr>
        <p:spPr>
          <a:xfrm>
            <a:off x="3443958" y="1226264"/>
            <a:ext cx="15852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2100" b="1" dirty="0">
                <a:solidFill>
                  <a:prstClr val="black"/>
                </a:solidFill>
                <a:latin typeface="Calibri" panose="020F0502020204030204"/>
              </a:rPr>
              <a:t>Drie</a:t>
            </a:r>
            <a:r>
              <a:rPr lang="nl-NL" sz="21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nl-NL" sz="2100" b="1" dirty="0">
                <a:solidFill>
                  <a:prstClr val="black"/>
                </a:solidFill>
                <a:latin typeface="Calibri" panose="020F0502020204030204"/>
              </a:rPr>
              <a:t>sporen?</a:t>
            </a:r>
            <a:r>
              <a:rPr lang="nl-NL" sz="210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675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436524BA-A91A-40D3-8574-7363745942E6}"/>
              </a:ext>
            </a:extLst>
          </p:cNvPr>
          <p:cNvSpPr txBox="1"/>
          <p:nvPr/>
        </p:nvSpPr>
        <p:spPr>
          <a:xfrm>
            <a:off x="2913250" y="1106878"/>
            <a:ext cx="2241088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Wijzer in de wijk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Gezondheid van inwoners vergroten door inzet meer te 	</a:t>
            </a:r>
            <a:r>
              <a:rPr lang="nl-NL" sz="1350" b="1" dirty="0">
                <a:solidFill>
                  <a:srgbClr val="70AD47"/>
                </a:solidFill>
                <a:latin typeface="Calibri" panose="020F0502020204030204"/>
              </a:rPr>
              <a:t>richten </a:t>
            </a:r>
            <a:r>
              <a:rPr lang="nl-NL" sz="1350" b="1" dirty="0">
                <a:solidFill>
                  <a:srgbClr val="70AD47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nl-NL" sz="1350" b="1" dirty="0">
                <a:solidFill>
                  <a:srgbClr val="70AD47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input           input            inzet </a:t>
            </a:r>
          </a:p>
        </p:txBody>
      </p:sp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6C7612F4-0188-4A49-B74E-EC1CF6306DEC}"/>
              </a:ext>
            </a:extLst>
          </p:cNvPr>
          <p:cNvCxnSpPr>
            <a:cxnSpLocks/>
          </p:cNvCxnSpPr>
          <p:nvPr/>
        </p:nvCxnSpPr>
        <p:spPr>
          <a:xfrm flipH="1">
            <a:off x="1169534" y="2254247"/>
            <a:ext cx="1904320" cy="11461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met pijl 5">
            <a:extLst>
              <a:ext uri="{FF2B5EF4-FFF2-40B4-BE49-F238E27FC236}">
                <a16:creationId xmlns:a16="http://schemas.microsoft.com/office/drawing/2014/main" id="{F13C7DC2-6D2A-4F9C-A76D-D4947390CEC6}"/>
              </a:ext>
            </a:extLst>
          </p:cNvPr>
          <p:cNvCxnSpPr/>
          <p:nvPr/>
        </p:nvCxnSpPr>
        <p:spPr>
          <a:xfrm>
            <a:off x="3958341" y="2281624"/>
            <a:ext cx="0" cy="1096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met pijl 7">
            <a:extLst>
              <a:ext uri="{FF2B5EF4-FFF2-40B4-BE49-F238E27FC236}">
                <a16:creationId xmlns:a16="http://schemas.microsoft.com/office/drawing/2014/main" id="{46FE9247-CE90-4A74-B9F2-85CD56439131}"/>
              </a:ext>
            </a:extLst>
          </p:cNvPr>
          <p:cNvCxnSpPr>
            <a:cxnSpLocks/>
          </p:cNvCxnSpPr>
          <p:nvPr/>
        </p:nvCxnSpPr>
        <p:spPr>
          <a:xfrm>
            <a:off x="4956425" y="2240217"/>
            <a:ext cx="1983921" cy="113746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vak 8">
            <a:extLst>
              <a:ext uri="{FF2B5EF4-FFF2-40B4-BE49-F238E27FC236}">
                <a16:creationId xmlns:a16="http://schemas.microsoft.com/office/drawing/2014/main" id="{BD56233D-2073-42CB-937A-45B62D0CC7B9}"/>
              </a:ext>
            </a:extLst>
          </p:cNvPr>
          <p:cNvSpPr txBox="1"/>
          <p:nvPr/>
        </p:nvSpPr>
        <p:spPr>
          <a:xfrm>
            <a:off x="361270" y="3429000"/>
            <a:ext cx="161652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Bundel Preventie (2022)  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50E0F0B5-7E89-4778-B1BC-CBF15C55C6C0}"/>
              </a:ext>
            </a:extLst>
          </p:cNvPr>
          <p:cNvSpPr txBox="1"/>
          <p:nvPr/>
        </p:nvSpPr>
        <p:spPr>
          <a:xfrm>
            <a:off x="3128963" y="3429001"/>
            <a:ext cx="192881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Vitaliteitsplan (voorheen Lokaal Sportakkoord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095A0F37-5785-409B-9D58-69EF3EA13DC6}"/>
              </a:ext>
            </a:extLst>
          </p:cNvPr>
          <p:cNvSpPr txBox="1"/>
          <p:nvPr/>
        </p:nvSpPr>
        <p:spPr>
          <a:xfrm>
            <a:off x="6243988" y="3551466"/>
            <a:ext cx="1702253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FOCUS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Welzijn op Recept: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Effectiviteit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Verbreden van doorverwijzen </a:t>
            </a:r>
          </a:p>
        </p:txBody>
      </p:sp>
      <p:cxnSp>
        <p:nvCxnSpPr>
          <p:cNvPr id="13" name="Rechte verbindingslijn met pijl 12">
            <a:extLst>
              <a:ext uri="{FF2B5EF4-FFF2-40B4-BE49-F238E27FC236}">
                <a16:creationId xmlns:a16="http://schemas.microsoft.com/office/drawing/2014/main" id="{66C0415D-C3D1-43F7-B5F5-C2169993816F}"/>
              </a:ext>
            </a:extLst>
          </p:cNvPr>
          <p:cNvCxnSpPr/>
          <p:nvPr/>
        </p:nvCxnSpPr>
        <p:spPr>
          <a:xfrm>
            <a:off x="918482" y="3913749"/>
            <a:ext cx="0" cy="6887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vak 13">
            <a:extLst>
              <a:ext uri="{FF2B5EF4-FFF2-40B4-BE49-F238E27FC236}">
                <a16:creationId xmlns:a16="http://schemas.microsoft.com/office/drawing/2014/main" id="{E64487C8-124A-4E13-9F7D-439379B0655B}"/>
              </a:ext>
            </a:extLst>
          </p:cNvPr>
          <p:cNvSpPr txBox="1"/>
          <p:nvPr/>
        </p:nvSpPr>
        <p:spPr>
          <a:xfrm>
            <a:off x="465365" y="4659766"/>
            <a:ext cx="2841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o.a.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Welzijn op recept (voortzetten)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350" dirty="0">
                <a:solidFill>
                  <a:prstClr val="white">
                    <a:lumMod val="50000"/>
                  </a:prstClr>
                </a:solidFill>
                <a:latin typeface="Calibri" panose="020F0502020204030204"/>
              </a:rPr>
              <a:t>Positieve gezondheid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5" name="Rechte verbindingslijn met pijl 4">
            <a:extLst>
              <a:ext uri="{FF2B5EF4-FFF2-40B4-BE49-F238E27FC236}">
                <a16:creationId xmlns:a16="http://schemas.microsoft.com/office/drawing/2014/main" id="{D3CEDCF1-87A8-4306-AC80-08608EBDF8BF}"/>
              </a:ext>
            </a:extLst>
          </p:cNvPr>
          <p:cNvCxnSpPr>
            <a:cxnSpLocks/>
          </p:cNvCxnSpPr>
          <p:nvPr/>
        </p:nvCxnSpPr>
        <p:spPr>
          <a:xfrm flipH="1">
            <a:off x="3517960" y="3962734"/>
            <a:ext cx="2606944" cy="95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met pijl 11">
            <a:extLst>
              <a:ext uri="{FF2B5EF4-FFF2-40B4-BE49-F238E27FC236}">
                <a16:creationId xmlns:a16="http://schemas.microsoft.com/office/drawing/2014/main" id="{3C1CA95D-840D-4B5B-91C9-98E2F56B59A7}"/>
              </a:ext>
            </a:extLst>
          </p:cNvPr>
          <p:cNvCxnSpPr>
            <a:cxnSpLocks/>
          </p:cNvCxnSpPr>
          <p:nvPr/>
        </p:nvCxnSpPr>
        <p:spPr>
          <a:xfrm flipH="1" flipV="1">
            <a:off x="5184672" y="3913749"/>
            <a:ext cx="940232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9333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>
            <a:extLst>
              <a:ext uri="{FF2B5EF4-FFF2-40B4-BE49-F238E27FC236}">
                <a16:creationId xmlns:a16="http://schemas.microsoft.com/office/drawing/2014/main" id="{E98A5A71-C740-457F-9E7E-7B63A8DBB991}"/>
              </a:ext>
            </a:extLst>
          </p:cNvPr>
          <p:cNvSpPr/>
          <p:nvPr/>
        </p:nvSpPr>
        <p:spPr>
          <a:xfrm>
            <a:off x="4727865" y="1589452"/>
            <a:ext cx="2467837" cy="129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/>
                </a:solidFill>
                <a:latin typeface="Calibri" panose="020F0502020204030204"/>
              </a:rPr>
              <a:t>Focus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/>
                </a:solidFill>
                <a:latin typeface="Calibri" panose="020F0502020204030204"/>
              </a:rPr>
              <a:t>Monitoren twee interventies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srgbClr val="FFFF00"/>
                </a:solidFill>
                <a:latin typeface="Calibri" panose="020F0502020204030204"/>
              </a:rPr>
              <a:t>Welzijn op Recept (in filmpje) 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/>
                </a:solidFill>
                <a:latin typeface="Calibri" panose="020F0502020204030204"/>
              </a:rPr>
              <a:t>Interventie 2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5A5B7C5D-A711-4AB2-BE8E-A9C82B0CBF5F}"/>
              </a:ext>
            </a:extLst>
          </p:cNvPr>
          <p:cNvSpPr/>
          <p:nvPr/>
        </p:nvSpPr>
        <p:spPr>
          <a:xfrm>
            <a:off x="503958" y="1293668"/>
            <a:ext cx="2867887" cy="2135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white"/>
                </a:solidFill>
                <a:latin typeface="Calibri" panose="020F0502020204030204"/>
              </a:rPr>
              <a:t>Monitorplan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67C881C-1387-4473-8CEA-C72D8F171E52}"/>
              </a:ext>
            </a:extLst>
          </p:cNvPr>
          <p:cNvSpPr txBox="1"/>
          <p:nvPr/>
        </p:nvSpPr>
        <p:spPr>
          <a:xfrm>
            <a:off x="5264982" y="3428980"/>
            <a:ext cx="18137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Gezondere inwoners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Betere Samenwerking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Meer doorverwijzers </a:t>
            </a:r>
          </a:p>
        </p:txBody>
      </p: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BBBC6708-139D-4852-B4F2-34555C015820}"/>
              </a:ext>
            </a:extLst>
          </p:cNvPr>
          <p:cNvCxnSpPr/>
          <p:nvPr/>
        </p:nvCxnSpPr>
        <p:spPr>
          <a:xfrm>
            <a:off x="6011141" y="3044537"/>
            <a:ext cx="0" cy="4260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86F2DD88-CCD5-4A3C-A1B4-E7125D1732B6}"/>
              </a:ext>
            </a:extLst>
          </p:cNvPr>
          <p:cNvCxnSpPr/>
          <p:nvPr/>
        </p:nvCxnSpPr>
        <p:spPr>
          <a:xfrm>
            <a:off x="3642013" y="2236286"/>
            <a:ext cx="92998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0137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3A91E2EF-801D-4E93-9C92-473ED6E34C20}"/>
              </a:ext>
            </a:extLst>
          </p:cNvPr>
          <p:cNvSpPr txBox="1"/>
          <p:nvPr/>
        </p:nvSpPr>
        <p:spPr>
          <a:xfrm>
            <a:off x="701567" y="2564561"/>
            <a:ext cx="2057400" cy="2331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1. TOM (huidig uitvoerder Welzijn )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Partijen: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Kwintes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Kwadraad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Gemiva</a:t>
            </a:r>
            <a:endParaRPr lang="nl-NL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Particpe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de </a:t>
            </a: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Binnenvest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Ipse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de Bruggen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Activite</a:t>
            </a:r>
            <a:endParaRPr lang="nl-NL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 err="1">
                <a:solidFill>
                  <a:prstClr val="black"/>
                </a:solidFill>
                <a:latin typeface="Calibri" panose="020F0502020204030204"/>
              </a:rPr>
              <a:t>Wijdezorg</a:t>
            </a:r>
            <a:r>
              <a:rPr lang="nl-NL" sz="1200" dirty="0">
                <a:solidFill>
                  <a:prstClr val="black"/>
                </a:solidFill>
                <a:latin typeface="Calibri" panose="020F0502020204030204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BD282E55-FDE7-45D3-B4DC-A4C44D8DC513}"/>
              </a:ext>
            </a:extLst>
          </p:cNvPr>
          <p:cNvSpPr txBox="1"/>
          <p:nvPr/>
        </p:nvSpPr>
        <p:spPr>
          <a:xfrm>
            <a:off x="3200964" y="2564561"/>
            <a:ext cx="3184071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2. Huisartsen en eerste lijn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Ridderveld </a:t>
            </a:r>
            <a:r>
              <a:rPr lang="nl-NL" sz="1050" u="sng" dirty="0">
                <a:solidFill>
                  <a:srgbClr val="70AD47"/>
                </a:solidFill>
                <a:latin typeface="Calibri" panose="020F0502020204030204"/>
              </a:rPr>
              <a:t>en breder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050" dirty="0">
              <a:solidFill>
                <a:prstClr val="black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- Koepel: Alphen op één lijn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- Boskoop gezond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17E6CE6-B737-4B29-8814-9A6B0500C70C}"/>
              </a:ext>
            </a:extLst>
          </p:cNvPr>
          <p:cNvSpPr txBox="1"/>
          <p:nvPr/>
        </p:nvSpPr>
        <p:spPr>
          <a:xfrm>
            <a:off x="531102" y="1246452"/>
            <a:ext cx="48250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Wijzer in de Wijk fase 2 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 Welzijn op recept: Samen werken aan versterken </a:t>
            </a:r>
            <a:r>
              <a:rPr lang="nl-NL" b="1" dirty="0">
                <a:solidFill>
                  <a:srgbClr val="70AD47"/>
                </a:solidFill>
                <a:latin typeface="Calibri" panose="020F0502020204030204"/>
              </a:rPr>
              <a:t>positieve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 gezondheid </a:t>
            </a:r>
            <a:r>
              <a:rPr lang="nl-NL" b="1" dirty="0">
                <a:solidFill>
                  <a:srgbClr val="70AD47"/>
                </a:solidFill>
                <a:latin typeface="Calibri" panose="020F0502020204030204"/>
              </a:rPr>
              <a:t>voor heel Alphen.</a:t>
            </a:r>
            <a:r>
              <a:rPr lang="nl-NL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3BA17E39-C6CD-45C8-98F3-AB2B288FD5BC}"/>
              </a:ext>
            </a:extLst>
          </p:cNvPr>
          <p:cNvSpPr txBox="1"/>
          <p:nvPr/>
        </p:nvSpPr>
        <p:spPr>
          <a:xfrm>
            <a:off x="6144436" y="2661563"/>
            <a:ext cx="1585913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3. Gemeente ‘plus’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050" b="1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Procesbegeleider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      Wijzer in de Wijk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WSD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(Zorgbelang 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  <a:sym typeface="Wingdings" panose="05000000000000000000" pitchFamily="2" charset="2"/>
              </a:rPr>
              <a:t> inwoners</a:t>
            </a:r>
            <a:r>
              <a:rPr lang="nl-NL" sz="1050" dirty="0">
                <a:solidFill>
                  <a:prstClr val="black"/>
                </a:solidFill>
                <a:latin typeface="Calibri" panose="020F0502020204030204"/>
              </a:rPr>
              <a:t>) 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FFAD5263-F57A-4966-A46C-4C13E3DD8507}"/>
              </a:ext>
            </a:extLst>
          </p:cNvPr>
          <p:cNvSpPr txBox="1"/>
          <p:nvPr/>
        </p:nvSpPr>
        <p:spPr>
          <a:xfrm>
            <a:off x="531102" y="4817140"/>
            <a:ext cx="3257550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050" b="1" dirty="0">
                <a:solidFill>
                  <a:prstClr val="black"/>
                </a:solidFill>
                <a:latin typeface="Calibri" panose="020F0502020204030204"/>
              </a:rPr>
              <a:t>Andere betrokkenen – ‘</a:t>
            </a:r>
            <a:r>
              <a:rPr lang="nl-NL" sz="1050" b="1" dirty="0" err="1">
                <a:solidFill>
                  <a:prstClr val="black"/>
                </a:solidFill>
                <a:latin typeface="Calibri" panose="020F0502020204030204"/>
              </a:rPr>
              <a:t>meeweters</a:t>
            </a:r>
            <a:r>
              <a:rPr lang="nl-NL" sz="1050" b="1" dirty="0">
                <a:solidFill>
                  <a:prstClr val="black"/>
                </a:solidFill>
                <a:latin typeface="Calibri" panose="020F0502020204030204"/>
              </a:rPr>
              <a:t>’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srgbClr val="70AD47"/>
                </a:solidFill>
                <a:latin typeface="Calibri" panose="020F0502020204030204"/>
              </a:rPr>
              <a:t>GO! voor Jeugd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srgbClr val="70AD47"/>
                </a:solidFill>
                <a:latin typeface="Calibri" panose="020F0502020204030204"/>
              </a:rPr>
              <a:t>Alphen Beweegt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srgbClr val="70AD47"/>
                </a:solidFill>
                <a:latin typeface="Calibri" panose="020F0502020204030204"/>
              </a:rPr>
              <a:t>(Toekomstig) contractmanagers gemeente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nl-NL" sz="1050" dirty="0">
                <a:solidFill>
                  <a:srgbClr val="70AD47"/>
                </a:solidFill>
                <a:latin typeface="Calibri" panose="020F0502020204030204"/>
              </a:rPr>
              <a:t>Beleidsmedewerker Gezondheid </a:t>
            </a:r>
          </a:p>
        </p:txBody>
      </p:sp>
    </p:spTree>
    <p:extLst>
      <p:ext uri="{BB962C8B-B14F-4D97-AF65-F5344CB8AC3E}">
        <p14:creationId xmlns:p14="http://schemas.microsoft.com/office/powerpoint/2010/main" val="303176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282117" y="666998"/>
            <a:ext cx="1370729" cy="1032742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668731" y="1173860"/>
            <a:ext cx="484026" cy="484026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532612" y="1348605"/>
            <a:ext cx="515604" cy="515604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7017483" y="857250"/>
            <a:ext cx="2126518" cy="1110628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982258" y="5443876"/>
            <a:ext cx="1120885" cy="556874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F76328E2-B5E7-4FE9-ACC4-D7EB2C55C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5" y="1160446"/>
            <a:ext cx="7579895" cy="4536662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703061" y="5697108"/>
            <a:ext cx="611177" cy="303643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242381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Alphen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316727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Vragen?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5623"/>
            <a:ext cx="8229600" cy="42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29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hoek 8"/>
          <p:cNvSpPr/>
          <p:nvPr/>
        </p:nvSpPr>
        <p:spPr>
          <a:xfrm>
            <a:off x="1331640" y="2132856"/>
            <a:ext cx="6480720" cy="20882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54" y="6533"/>
            <a:ext cx="10357636" cy="6912768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1095108" y="2132856"/>
            <a:ext cx="6912768" cy="2246769"/>
          </a:xfrm>
          <a:prstGeom prst="rect">
            <a:avLst/>
          </a:prstGeom>
          <a:solidFill>
            <a:srgbClr val="70A7B8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Stevenshof Vitaal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Leidse aanpak Wijzer in de Wijk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Karin Fahner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54" y="0"/>
            <a:ext cx="10357636" cy="6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54" y="6309845"/>
            <a:ext cx="10357636" cy="6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54" y="0"/>
            <a:ext cx="10357636" cy="6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9370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/>
          </a:bodyPr>
          <a:lstStyle/>
          <a:p>
            <a:r>
              <a:rPr lang="nl-NL" sz="4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Stevenshof</a:t>
            </a:r>
            <a:r>
              <a:rPr lang="nl-NL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Vitaal</a:t>
            </a:r>
          </a:p>
          <a:p>
            <a:r>
              <a:rPr lang="nl-N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Bewoners en organisaties samen aan de slag voor een sociale en gezonde wijk</a:t>
            </a:r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916832"/>
            <a:ext cx="3491880" cy="2327920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" y="2346934"/>
            <a:ext cx="5043478" cy="3362318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714" y="3793986"/>
            <a:ext cx="3815408" cy="254360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80" y="4309815"/>
            <a:ext cx="3773088" cy="251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7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We tekenen ervoor</a:t>
            </a: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64" y="1556792"/>
            <a:ext cx="4320480" cy="288032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556792"/>
            <a:ext cx="3919340" cy="2880435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t="4553" r="4453" b="6180"/>
          <a:stretch/>
        </p:blipFill>
        <p:spPr>
          <a:xfrm>
            <a:off x="2573058" y="3695212"/>
            <a:ext cx="3991087" cy="2614108"/>
          </a:xfrm>
          <a:prstGeom prst="rect">
            <a:avLst/>
          </a:prstGeom>
        </p:spPr>
      </p:pic>
      <p:sp>
        <p:nvSpPr>
          <p:cNvPr id="7" name="Afgeronde rechthoek 6"/>
          <p:cNvSpPr/>
          <p:nvPr/>
        </p:nvSpPr>
        <p:spPr>
          <a:xfrm rot="20629297">
            <a:off x="2656520" y="5646615"/>
            <a:ext cx="3732019" cy="73669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6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Op 20 september 2020 ondertekening door nieuwe welzijnspartners</a:t>
            </a:r>
          </a:p>
        </p:txBody>
      </p:sp>
    </p:spTree>
    <p:extLst>
      <p:ext uri="{BB962C8B-B14F-4D97-AF65-F5344CB8AC3E}">
        <p14:creationId xmlns:p14="http://schemas.microsoft.com/office/powerpoint/2010/main" val="420343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307" y="2276872"/>
            <a:ext cx="311295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62" y="496043"/>
            <a:ext cx="2563586" cy="1708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794" y="732046"/>
            <a:ext cx="3497943" cy="1472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105" y="359591"/>
            <a:ext cx="2061297" cy="2061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403029"/>
            <a:ext cx="2487612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773" y="2276872"/>
            <a:ext cx="2458427" cy="138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0" y="4047726"/>
            <a:ext cx="2546349" cy="1109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41090"/>
            <a:ext cx="2372275" cy="1244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91228"/>
            <a:ext cx="2493389" cy="1165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kstvak 4"/>
          <p:cNvSpPr txBox="1"/>
          <p:nvPr/>
        </p:nvSpPr>
        <p:spPr>
          <a:xfrm>
            <a:off x="467544" y="6028140"/>
            <a:ext cx="67687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Samenwerkingsverband Wijzer in de Wijk gefinancierd door </a:t>
            </a:r>
            <a:r>
              <a:rPr kumimoji="0" lang="nl-N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ZonMw</a:t>
            </a:r>
            <a:r>
              <a:rPr kumimoji="0" lang="nl-NL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(2018-2022)</a:t>
            </a:r>
          </a:p>
        </p:txBody>
      </p:sp>
    </p:spTree>
    <p:extLst>
      <p:ext uri="{BB962C8B-B14F-4D97-AF65-F5344CB8AC3E}">
        <p14:creationId xmlns:p14="http://schemas.microsoft.com/office/powerpoint/2010/main" val="2011400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/>
          </a:bodyPr>
          <a:lstStyle/>
          <a:p>
            <a:r>
              <a:rPr lang="nl-NL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Van opgehaalde thema’s….</a:t>
            </a: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Gezond eten en laagdrempelig bewegen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Een groene uitnodigende omgeving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Opbouw en behoud van sociale contacten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Gezond opgroeien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endParaRPr lang="nl-NL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Communicatie: weten wat er te doen is</a:t>
            </a:r>
          </a:p>
          <a:p>
            <a:pPr algn="l"/>
            <a:br>
              <a:rPr lang="en-US" sz="2400" dirty="0">
                <a:solidFill>
                  <a:srgbClr val="093E62"/>
                </a:solidFill>
              </a:rPr>
            </a:br>
            <a:endParaRPr lang="en-US" sz="2400" dirty="0">
              <a:solidFill>
                <a:srgbClr val="093E62"/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1287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 fontScale="55000" lnSpcReduction="20000"/>
          </a:bodyPr>
          <a:lstStyle/>
          <a:p>
            <a:r>
              <a:rPr lang="nl-NL" sz="69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Naar uitvoerbare initiatieven…</a:t>
            </a:r>
          </a:p>
          <a:p>
            <a:r>
              <a:rPr lang="nl-NL" sz="3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Waarbij bewoners en professionals samen optrekken</a:t>
            </a: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Bloesembomen en geveltuinen</a:t>
            </a: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Een aantrekkelijke ontmoetingsplek</a:t>
            </a: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Een beweeglint door de wijk</a:t>
            </a: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(Samen) gezond eten</a:t>
            </a: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Sociaal contact en hulp bij eenzaamheid (versterking WOR)</a:t>
            </a:r>
          </a:p>
          <a:p>
            <a:r>
              <a:rPr lang="nl-NL" sz="3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Stevit</a:t>
            </a:r>
            <a:endParaRPr lang="nl-NL" sz="3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nl-NL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Geïntegreerde leefstijl interventie</a:t>
            </a:r>
          </a:p>
          <a:p>
            <a:endParaRPr lang="nl-NL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1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endParaRPr lang="nl-NL" sz="2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br>
              <a:rPr lang="en-US" sz="2400" dirty="0">
                <a:solidFill>
                  <a:srgbClr val="093E62"/>
                </a:solidFill>
              </a:rPr>
            </a:br>
            <a:endParaRPr lang="en-US" sz="2400" dirty="0">
              <a:solidFill>
                <a:srgbClr val="093E62"/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148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/>
          </a:bodyPr>
          <a:lstStyle/>
          <a:p>
            <a:r>
              <a:rPr lang="nl-NL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Oppakken in samenhang</a:t>
            </a:r>
          </a:p>
          <a:p>
            <a:pPr algn="l"/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l"/>
            <a:br>
              <a:rPr lang="en-US" sz="2400" dirty="0">
                <a:solidFill>
                  <a:srgbClr val="093E62"/>
                </a:solidFill>
              </a:rPr>
            </a:br>
            <a:endParaRPr lang="en-US" sz="2400" dirty="0">
              <a:solidFill>
                <a:srgbClr val="093E62"/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772816"/>
            <a:ext cx="8380245" cy="411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6657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692696"/>
            <a:ext cx="8784976" cy="5472608"/>
          </a:xfrm>
        </p:spPr>
        <p:txBody>
          <a:bodyPr>
            <a:normAutofit fontScale="92500" lnSpcReduction="20000"/>
          </a:bodyPr>
          <a:lstStyle/>
          <a:p>
            <a:r>
              <a:rPr lang="nl-NL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Hoe we werken</a:t>
            </a:r>
          </a:p>
          <a:p>
            <a:pPr algn="l"/>
            <a:endParaRPr lang="nl-NL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passen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direct toe wat 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willen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bereiken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vanuit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inhoudelijke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thema’s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</a:t>
            </a: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Voeding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bewegen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Leefomgeving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Sociale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relaties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vriendschap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371600" lvl="2" indent="-457200"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Gezond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opgroeien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benutten wat er is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trekken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bewoners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en professionals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samen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benutten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funfactor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het mag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ook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leuk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zijn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!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staan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open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voor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nieuwe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initiatieven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leren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van wat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werkt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niet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werkt</a:t>
            </a:r>
            <a:b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43037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79512" y="548680"/>
            <a:ext cx="8784976" cy="5976664"/>
          </a:xfrm>
        </p:spPr>
        <p:txBody>
          <a:bodyPr>
            <a:normAutofit/>
          </a:bodyPr>
          <a:lstStyle/>
          <a:p>
            <a:r>
              <a:rPr lang="en-US" sz="52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Voorwaarden</a:t>
            </a:r>
            <a:endParaRPr lang="nl-NL" sz="52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nl-NL" sz="2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Bewoners en professionals zijn actief betrokken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Relevante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anderen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haken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aan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zoals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sportverenigingen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winkeliers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e.a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Pro-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actieve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communicatie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informeren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én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verleiden</a:t>
            </a:r>
            <a:r>
              <a:rPr 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en-US" sz="2600" b="1" dirty="0">
              <a:solidFill>
                <a:srgbClr val="FF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Stevenshof</a:t>
            </a: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Vitaal integreren in het dagelijks werk</a:t>
            </a:r>
            <a:endParaRPr lang="nl-NL" sz="2600" b="1" dirty="0">
              <a:solidFill>
                <a:srgbClr val="FF0000"/>
              </a:solidFill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Behoud draagvlak en betrokkenheid op alle niveaus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Voldoende capaciteit en financiën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nl-NL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Behoud goede afstemming tussen de gemeente en verzekeraar als financiers</a:t>
            </a:r>
          </a:p>
          <a:p>
            <a:endParaRPr lang="nl-NL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98" y="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9320"/>
            <a:ext cx="9144000" cy="54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6006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354" y="6533"/>
            <a:ext cx="10357636" cy="6912768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54" y="0"/>
            <a:ext cx="10357636" cy="6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354" y="6309845"/>
            <a:ext cx="10357636" cy="609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2284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Leiden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341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Vragen?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5623"/>
            <a:ext cx="8229600" cy="42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5320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4000" dirty="0"/>
              <a:t>Wijzer in Den Haag Zuidwest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2400" dirty="0" err="1"/>
              <a:t>ZonMW</a:t>
            </a:r>
            <a:r>
              <a:rPr lang="nl-NL" sz="2400" dirty="0"/>
              <a:t> bijeenkomst 30 september 2020</a:t>
            </a:r>
          </a:p>
          <a:p>
            <a:r>
              <a:rPr lang="nl-NL" sz="2400" dirty="0"/>
              <a:t>José Loof, lokaal procesbegeleider Wijzer in de Wijk DH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E8FEAC5-E696-4006-BCE4-2EC71C277B36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november 2020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Versie</a:t>
            </a:r>
          </a:p>
        </p:txBody>
      </p:sp>
    </p:spTree>
    <p:extLst>
      <p:ext uri="{BB962C8B-B14F-4D97-AF65-F5344CB8AC3E}">
        <p14:creationId xmlns:p14="http://schemas.microsoft.com/office/powerpoint/2010/main" val="36868784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A68A4-14E2-4DEE-BF0D-344856097FC7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november 2020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Versie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3E531-1C3B-364E-9A80-B8838FF23FE5}" type="slidenum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Het </a:t>
            </a:r>
            <a:r>
              <a:rPr lang="nl-NL" sz="3600" dirty="0" err="1"/>
              <a:t>wijkgezondheidsplan</a:t>
            </a:r>
            <a:r>
              <a:rPr lang="nl-NL" sz="3600" dirty="0"/>
              <a:t> DH ZW</a:t>
            </a:r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Algemeen:</a:t>
            </a:r>
          </a:p>
          <a:p>
            <a:pPr lvl="1"/>
            <a:r>
              <a:rPr lang="nl-NL" dirty="0"/>
              <a:t>Voor Den Haag Zuidwest</a:t>
            </a:r>
          </a:p>
          <a:p>
            <a:pPr lvl="1"/>
            <a:r>
              <a:rPr lang="nl-NL" dirty="0"/>
              <a:t>3 wijken: Moerwijk, Morgenstond, Bouwlust/Vrederust</a:t>
            </a:r>
          </a:p>
          <a:p>
            <a:pPr lvl="1"/>
            <a:r>
              <a:rPr lang="nl-NL" dirty="0"/>
              <a:t>66.000 inwoners</a:t>
            </a:r>
          </a:p>
          <a:p>
            <a:pPr lvl="1"/>
            <a:r>
              <a:rPr lang="nl-NL" dirty="0"/>
              <a:t>een </a:t>
            </a:r>
            <a:r>
              <a:rPr lang="nl-NL" dirty="0" err="1"/>
              <a:t>wijkgezondheidsplan-plus</a:t>
            </a:r>
            <a:r>
              <a:rPr lang="nl-NL" dirty="0"/>
              <a:t> wat wordt in Den Haag Zuidwest extra gedaan naast reguliere activiteiten voor alle wijken in Den Haag</a:t>
            </a:r>
          </a:p>
          <a:p>
            <a:pPr lvl="1"/>
            <a:r>
              <a:rPr lang="nl-NL" dirty="0"/>
              <a:t>Thema’s bepaald in samenspraak met bewoners en wijkpartners</a:t>
            </a:r>
          </a:p>
          <a:p>
            <a:pPr lvl="1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8" name="Titel 4">
            <a:extLst>
              <a:ext uri="{FF2B5EF4-FFF2-40B4-BE49-F238E27FC236}">
                <a16:creationId xmlns:a16="http://schemas.microsoft.com/office/drawing/2014/main" id="{7B4377CA-7861-4010-94E3-ECCF2F22BFC1}"/>
              </a:ext>
            </a:extLst>
          </p:cNvPr>
          <p:cNvSpPr txBox="1">
            <a:spLocks/>
          </p:cNvSpPr>
          <p:nvPr/>
        </p:nvSpPr>
        <p:spPr>
          <a:xfrm>
            <a:off x="936763" y="1217250"/>
            <a:ext cx="7704000" cy="645962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b="1" i="0" kern="1200" baseline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  <a:lvl2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2pPr>
            <a:lvl3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3pPr>
            <a:lvl4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4pPr>
            <a:lvl5pPr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74354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03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Eenheid….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6" y="1417638"/>
            <a:ext cx="3785581" cy="26843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236" y="2780928"/>
            <a:ext cx="4301274" cy="3147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5058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A68A4-14E2-4DEE-BF0D-344856097FC7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november 2020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Versie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3E531-1C3B-364E-9A80-B8838FF23FE5}" type="slidenum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Thema’s en doelen 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r>
              <a:rPr lang="nl-NL" dirty="0"/>
              <a:t>Extra inzet op de thema’s: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/>
              <a:t>Terugdringen overgewicht jeugd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/>
              <a:t> Bevorderen gezonde leefstijl volwassenen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/>
              <a:t> Eenzaamheid terugdringen volwassenen en ouderen</a:t>
            </a:r>
          </a:p>
          <a:p>
            <a:pPr lvl="1">
              <a:buFont typeface="Wingdings" pitchFamily="2" charset="2"/>
              <a:buChar char="Ø"/>
            </a:pPr>
            <a:r>
              <a:rPr lang="nl-NL" dirty="0"/>
              <a:t> Gezonder leefomgeving</a:t>
            </a:r>
          </a:p>
          <a:p>
            <a:pPr>
              <a:buNone/>
            </a:pPr>
            <a:endParaRPr lang="nl-NL" dirty="0"/>
          </a:p>
          <a:p>
            <a:endParaRPr lang="nl-NL" dirty="0"/>
          </a:p>
          <a:p>
            <a:pPr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1260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A68A4-14E2-4DEE-BF0D-344856097FC7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november 2020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Versie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3E531-1C3B-364E-9A80-B8838FF23FE5}" type="slidenum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Overgewicht jeugd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Doelen:</a:t>
            </a:r>
          </a:p>
          <a:p>
            <a:pPr lvl="1"/>
            <a:r>
              <a:rPr lang="nl-NL" dirty="0"/>
              <a:t>Meer </a:t>
            </a:r>
            <a:r>
              <a:rPr lang="nl-NL" dirty="0" err="1"/>
              <a:t>kind-oudereducatie</a:t>
            </a:r>
            <a:r>
              <a:rPr lang="nl-NL" dirty="0"/>
              <a:t> over gezond eten</a:t>
            </a:r>
          </a:p>
          <a:p>
            <a:pPr lvl="1"/>
            <a:r>
              <a:rPr lang="nl-NL" dirty="0"/>
              <a:t>Meer plekken waar gezond eten de norm is</a:t>
            </a:r>
          </a:p>
          <a:p>
            <a:pPr lvl="1"/>
            <a:r>
              <a:rPr lang="nl-NL" u="sng" dirty="0"/>
              <a:t>Meer laagdrempelig sportaanbod</a:t>
            </a:r>
          </a:p>
          <a:p>
            <a:pPr lvl="1"/>
            <a:r>
              <a:rPr lang="nl-NL" dirty="0"/>
              <a:t>Verbeteren </a:t>
            </a:r>
            <a:r>
              <a:rPr lang="nl-NL" dirty="0" err="1"/>
              <a:t>vroegsignalering</a:t>
            </a:r>
            <a:endParaRPr lang="nl-NL" dirty="0"/>
          </a:p>
          <a:p>
            <a:pPr lvl="1"/>
            <a:r>
              <a:rPr lang="nl-NL" dirty="0"/>
              <a:t>Uitbreiding aanbod aan interventies</a:t>
            </a:r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dirty="0"/>
          </a:p>
          <a:p>
            <a:pPr>
              <a:buNone/>
            </a:pPr>
            <a:endParaRPr lang="nl-NL" i="1" dirty="0"/>
          </a:p>
        </p:txBody>
      </p:sp>
    </p:spTree>
    <p:extLst>
      <p:ext uri="{BB962C8B-B14F-4D97-AF65-F5344CB8AC3E}">
        <p14:creationId xmlns:p14="http://schemas.microsoft.com/office/powerpoint/2010/main" val="13668420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DA68A4-14E2-4DEE-BF0D-344856097FC7}" type="datetime4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 november 2020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Versie</a:t>
            </a:r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63E531-1C3B-364E-9A80-B8838FF23FE5}" type="slidenum">
              <a:rPr kumimoji="0" lang="nl-NL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nl-NL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Leefstijl volwassenen</a:t>
            </a:r>
          </a:p>
        </p:txBody>
      </p:sp>
      <p:sp>
        <p:nvSpPr>
          <p:cNvPr id="6" name="Tijdelijke aanduiding voor tekst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Doelen:</a:t>
            </a:r>
          </a:p>
          <a:p>
            <a:pPr lvl="1"/>
            <a:r>
              <a:rPr lang="nl-NL" dirty="0"/>
              <a:t>Meer laagdrempelige educatie over gezond eten</a:t>
            </a:r>
          </a:p>
          <a:p>
            <a:pPr lvl="1"/>
            <a:r>
              <a:rPr lang="nl-NL" dirty="0"/>
              <a:t>Verbeteren bekendheid van en </a:t>
            </a:r>
            <a:r>
              <a:rPr lang="nl-NL" dirty="0" err="1"/>
              <a:t>toeleiding</a:t>
            </a:r>
            <a:r>
              <a:rPr lang="nl-NL" dirty="0"/>
              <a:t> naar educatie en begeleidingsaanbod</a:t>
            </a:r>
          </a:p>
          <a:p>
            <a:pPr lvl="1"/>
            <a:r>
              <a:rPr lang="nl-NL" u="sng" dirty="0">
                <a:solidFill>
                  <a:srgbClr val="001E0E"/>
                </a:solidFill>
              </a:rPr>
              <a:t>Meer laagdrempelig sportaanbod</a:t>
            </a:r>
          </a:p>
          <a:p>
            <a:pPr lvl="1"/>
            <a:r>
              <a:rPr lang="nl-NL" dirty="0"/>
              <a:t>Uitbreiden begeleidingsaanbod</a:t>
            </a:r>
          </a:p>
        </p:txBody>
      </p:sp>
    </p:spTree>
    <p:extLst>
      <p:ext uri="{BB962C8B-B14F-4D97-AF65-F5344CB8AC3E}">
        <p14:creationId xmlns:p14="http://schemas.microsoft.com/office/powerpoint/2010/main" val="3124938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Filmpje Den Haag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668413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Vragen?</a:t>
            </a:r>
          </a:p>
        </p:txBody>
      </p:sp>
      <p:pic>
        <p:nvPicPr>
          <p:cNvPr id="5" name="Tijdelijke aanduiding voor inhoud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25623"/>
            <a:ext cx="8229600" cy="42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6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Korte reactie via chat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r>
              <a:rPr lang="nl-NL" dirty="0"/>
              <a:t>Wat vond je inspirerend?</a:t>
            </a:r>
          </a:p>
          <a:p>
            <a:endParaRPr lang="nl-NL" dirty="0"/>
          </a:p>
          <a:p>
            <a:r>
              <a:rPr lang="nl-NL" dirty="0"/>
              <a:t>Wat ga je evt. gebruiken? </a:t>
            </a:r>
          </a:p>
          <a:p>
            <a:endParaRPr lang="nl-NL" dirty="0"/>
          </a:p>
          <a:p>
            <a:r>
              <a:rPr lang="nl-NL" dirty="0"/>
              <a:t>Heb je nog een tip voor ons?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27163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Afsluiting door Monique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9515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door verscheidenheid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sz="2800" dirty="0"/>
              <a:t>Resultaat fase 1: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r>
              <a:rPr lang="nl-NL" sz="2800" dirty="0"/>
              <a:t>Focus in fase 2: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Alphen meer met beroepskrachten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Den Haag meer aandacht voor beleid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Leiden meer met inwoners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nl-NL" sz="2400" dirty="0"/>
              <a:t>Leren in de wijken en van elkaar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417638"/>
            <a:ext cx="1882757" cy="266191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1283419"/>
            <a:ext cx="1959066" cy="27698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974" y="1251989"/>
            <a:ext cx="1969026" cy="2783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66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Rollen in monitoring, evaluatie en samen leren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90654" y="1556792"/>
            <a:ext cx="8229600" cy="4525963"/>
          </a:xfrm>
        </p:spPr>
        <p:txBody>
          <a:bodyPr/>
          <a:lstStyle/>
          <a:p>
            <a:pPr marL="0" lvl="0" indent="0">
              <a:buNone/>
            </a:pPr>
            <a:r>
              <a:rPr lang="nl-NL" sz="2400" b="1" dirty="0">
                <a:solidFill>
                  <a:srgbClr val="92D050"/>
                </a:solidFill>
              </a:rPr>
              <a:t>- </a:t>
            </a:r>
            <a:r>
              <a:rPr lang="nl-NL" sz="2400" dirty="0">
                <a:solidFill>
                  <a:prstClr val="black"/>
                </a:solidFill>
              </a:rPr>
              <a:t>Ondersteuning lokale </a:t>
            </a:r>
            <a:r>
              <a:rPr lang="nl-NL" sz="2400" dirty="0" err="1">
                <a:solidFill>
                  <a:prstClr val="black"/>
                </a:solidFill>
              </a:rPr>
              <a:t>LC’s</a:t>
            </a:r>
            <a:r>
              <a:rPr lang="nl-NL" sz="2400" dirty="0">
                <a:solidFill>
                  <a:prstClr val="black"/>
                </a:solidFill>
              </a:rPr>
              <a:t>, in de wijken:</a:t>
            </a:r>
          </a:p>
          <a:p>
            <a:pPr marL="0" lvl="0" indent="0">
              <a:buNone/>
            </a:pPr>
            <a:r>
              <a:rPr lang="nl-NL" sz="2400" b="1" dirty="0">
                <a:solidFill>
                  <a:srgbClr val="92D050"/>
                </a:solidFill>
              </a:rPr>
              <a:t>WSD (Ido de Vries) en TNO (Marloes van der Klauw)</a:t>
            </a:r>
          </a:p>
          <a:p>
            <a:pPr marL="0" indent="0">
              <a:buNone/>
            </a:pPr>
            <a:r>
              <a:rPr lang="nl-NL" sz="2800" dirty="0"/>
              <a:t>- </a:t>
            </a:r>
            <a:r>
              <a:rPr lang="nl-NL" sz="2400" dirty="0"/>
              <a:t>Inwonersperspectief vanuit Positieve Gezondheid: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92D050"/>
                </a:solidFill>
              </a:rPr>
              <a:t>Zorgbelang Inclusief (Marielle van Esch)</a:t>
            </a:r>
          </a:p>
          <a:p>
            <a:pPr marL="0" indent="0">
              <a:buNone/>
            </a:pPr>
            <a:r>
              <a:rPr lang="nl-NL" sz="2800" dirty="0"/>
              <a:t>- </a:t>
            </a:r>
            <a:r>
              <a:rPr lang="nl-NL" sz="2400" dirty="0"/>
              <a:t>Formuleren opdrachten en begeleiden studenten:</a:t>
            </a:r>
          </a:p>
          <a:p>
            <a:pPr marL="0" indent="0">
              <a:buNone/>
            </a:pPr>
            <a:r>
              <a:rPr lang="nl-NL" sz="2400" b="1" dirty="0">
                <a:solidFill>
                  <a:srgbClr val="92D050"/>
                </a:solidFill>
              </a:rPr>
              <a:t>AWPG (Addi van Bergen) en WSD (Suzan van der Pas)</a:t>
            </a:r>
          </a:p>
          <a:p>
            <a:pPr marL="0" indent="0">
              <a:buNone/>
            </a:pPr>
            <a:r>
              <a:rPr lang="nl-NL" sz="2800" dirty="0">
                <a:solidFill>
                  <a:srgbClr val="111111"/>
                </a:solidFill>
              </a:rPr>
              <a:t>- </a:t>
            </a:r>
            <a:r>
              <a:rPr lang="nl-NL" sz="2400" dirty="0">
                <a:solidFill>
                  <a:srgbClr val="111111"/>
                </a:solidFill>
              </a:rPr>
              <a:t>Voorbereiden klankbordgroep</a:t>
            </a:r>
            <a:r>
              <a:rPr lang="nl-NL" sz="2800" dirty="0">
                <a:solidFill>
                  <a:srgbClr val="111111"/>
                </a:solidFill>
              </a:rPr>
              <a:t>: </a:t>
            </a:r>
            <a:r>
              <a:rPr lang="nl-NL" sz="2400" b="1" dirty="0">
                <a:solidFill>
                  <a:srgbClr val="92D050"/>
                </a:solidFill>
              </a:rPr>
              <a:t>AWPG (Addi van Bergen)</a:t>
            </a:r>
          </a:p>
          <a:p>
            <a:pPr marL="0" lvl="0" indent="0">
              <a:buNone/>
            </a:pPr>
            <a:r>
              <a:rPr lang="nl-NL" sz="2800" dirty="0">
                <a:solidFill>
                  <a:prstClr val="black"/>
                </a:solidFill>
              </a:rPr>
              <a:t>- </a:t>
            </a:r>
            <a:r>
              <a:rPr lang="nl-NL" sz="2400" dirty="0">
                <a:solidFill>
                  <a:prstClr val="black"/>
                </a:solidFill>
              </a:rPr>
              <a:t>Ondersteuning werkgroep LC, leernetwerken en lerende praktijken: </a:t>
            </a:r>
            <a:r>
              <a:rPr lang="nl-NL" sz="2400" b="1" dirty="0">
                <a:solidFill>
                  <a:srgbClr val="92D050"/>
                </a:solidFill>
              </a:rPr>
              <a:t>WSD (Ido de Vries en Suzan van der Pas)</a:t>
            </a:r>
          </a:p>
          <a:p>
            <a:pPr marL="0" lvl="0" indent="0">
              <a:buNone/>
            </a:pPr>
            <a:r>
              <a:rPr lang="nl-NL" sz="2400" b="1" dirty="0">
                <a:solidFill>
                  <a:srgbClr val="92D050"/>
                </a:solidFill>
              </a:rPr>
              <a:t>- </a:t>
            </a:r>
            <a:r>
              <a:rPr lang="nl-NL" sz="2400" dirty="0">
                <a:solidFill>
                  <a:srgbClr val="111111"/>
                </a:solidFill>
              </a:rPr>
              <a:t>Adviseren integrale samenwerking beleid: </a:t>
            </a:r>
            <a:r>
              <a:rPr lang="nl-NL" sz="2400" b="1" dirty="0">
                <a:solidFill>
                  <a:srgbClr val="92D050"/>
                </a:solidFill>
              </a:rPr>
              <a:t>RIVM (Ilse Storm)</a:t>
            </a:r>
          </a:p>
          <a:p>
            <a:pPr marL="0" indent="0">
              <a:buNone/>
            </a:pPr>
            <a:endParaRPr lang="nl-NL" sz="2800" dirty="0"/>
          </a:p>
          <a:p>
            <a:pPr marL="0" indent="0">
              <a:buNone/>
            </a:pPr>
            <a:endParaRPr lang="nl-NL" sz="2800" dirty="0"/>
          </a:p>
        </p:txBody>
      </p:sp>
    </p:spTree>
    <p:extLst>
      <p:ext uri="{BB962C8B-B14F-4D97-AF65-F5344CB8AC3E}">
        <p14:creationId xmlns:p14="http://schemas.microsoft.com/office/powerpoint/2010/main" val="1801756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olidFill>
                  <a:srgbClr val="92D050"/>
                </a:solidFill>
              </a:rPr>
              <a:t>Meer weten?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Over Wijzer in de Wijk:</a:t>
            </a:r>
          </a:p>
          <a:p>
            <a:pPr marL="0" indent="0">
              <a:buNone/>
            </a:pPr>
            <a:r>
              <a:rPr lang="nl-NL" dirty="0">
                <a:hlinkClick r:id="rId2"/>
              </a:rPr>
              <a:t>www.wijzerindewijk.nl</a:t>
            </a: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Abonneer je op de nieuwsbrief </a:t>
            </a:r>
            <a:r>
              <a:rPr lang="nl-NL" dirty="0">
                <a:hlinkClick r:id="rId3"/>
              </a:rPr>
              <a:t>https://www.awpgnzh.nl/ontvang-de-awpg-nzh-nieuwsbrief/</a:t>
            </a:r>
            <a:r>
              <a:rPr lang="nl-NL" dirty="0"/>
              <a:t> voor laatste info over </a:t>
            </a:r>
            <a:r>
              <a:rPr lang="nl-NL" dirty="0" err="1"/>
              <a:t>WidW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5866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4561583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9143999" cy="51435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 idx="4294967295"/>
          </p:nvPr>
        </p:nvSpPr>
        <p:spPr>
          <a:xfrm>
            <a:off x="480060" y="2397481"/>
            <a:ext cx="2751871" cy="2070074"/>
          </a:xfr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Wijzer</a:t>
            </a:r>
            <a:r>
              <a:rPr lang="en-US" b="1" i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in de </a:t>
            </a:r>
            <a:r>
              <a:rPr lang="en-US" b="1" i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wijk</a:t>
            </a:r>
            <a:r>
              <a:rPr lang="en-US" b="1" i="1" dirty="0">
                <a:solidFill>
                  <a:srgbClr val="FFFFFF"/>
                </a:solidFill>
              </a:rPr>
              <a:t>: Alphen aan den Rijn </a:t>
            </a:r>
            <a:b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4294967295"/>
          </p:nvPr>
        </p:nvSpPr>
        <p:spPr>
          <a:xfrm>
            <a:off x="4567931" y="1458649"/>
            <a:ext cx="3979563" cy="3922976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 indent="0">
              <a:buNone/>
            </a:pPr>
            <a:r>
              <a:rPr lang="en-US" sz="1800" dirty="0" err="1">
                <a:solidFill>
                  <a:srgbClr val="000000"/>
                </a:solidFill>
              </a:rPr>
              <a:t>ZonMw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bijeenkomst</a:t>
            </a:r>
            <a:r>
              <a:rPr lang="en-US" sz="1800" dirty="0">
                <a:solidFill>
                  <a:srgbClr val="000000"/>
                </a:solidFill>
              </a:rPr>
              <a:t> 30 September 2020 </a:t>
            </a:r>
          </a:p>
          <a:p>
            <a:pPr marL="0" indent="0">
              <a:buNone/>
            </a:pPr>
            <a:endParaRPr lang="en-US" sz="1800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000000"/>
                </a:solidFill>
              </a:rPr>
              <a:t>Leon Koek </a:t>
            </a:r>
          </a:p>
          <a:p>
            <a:pPr marL="0" indent="0">
              <a:buNone/>
            </a:pPr>
            <a:r>
              <a:rPr lang="en-US" sz="1800" dirty="0" err="1">
                <a:solidFill>
                  <a:srgbClr val="000000"/>
                </a:solidFill>
              </a:rPr>
              <a:t>Lokaal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procesbegeleider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  <a:r>
              <a:rPr lang="en-US" sz="1800" dirty="0" err="1">
                <a:solidFill>
                  <a:srgbClr val="000000"/>
                </a:solidFill>
              </a:rPr>
              <a:t>Wijzer</a:t>
            </a:r>
            <a:r>
              <a:rPr lang="en-US" sz="1800" dirty="0">
                <a:solidFill>
                  <a:srgbClr val="000000"/>
                </a:solidFill>
              </a:rPr>
              <a:t> in de </a:t>
            </a:r>
            <a:r>
              <a:rPr lang="en-US" sz="1800" dirty="0" err="1">
                <a:solidFill>
                  <a:srgbClr val="000000"/>
                </a:solidFill>
              </a:rPr>
              <a:t>wijk</a:t>
            </a:r>
            <a:r>
              <a:rPr lang="en-US" sz="1800" dirty="0">
                <a:solidFill>
                  <a:srgbClr val="000000"/>
                </a:solidFill>
              </a:rPr>
              <a:t> </a:t>
            </a:r>
          </a:p>
          <a:p>
            <a:pPr marL="0"/>
            <a:endParaRPr lang="en-US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273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>
            <a:extLst>
              <a:ext uri="{FF2B5EF4-FFF2-40B4-BE49-F238E27FC236}">
                <a16:creationId xmlns:a16="http://schemas.microsoft.com/office/drawing/2014/main" id="{BE621459-B0EF-4BB0-B1A6-1E25467AAA6F}"/>
              </a:ext>
            </a:extLst>
          </p:cNvPr>
          <p:cNvSpPr txBox="1"/>
          <p:nvPr/>
        </p:nvSpPr>
        <p:spPr>
          <a:xfrm>
            <a:off x="1620158" y="1913005"/>
            <a:ext cx="4698999" cy="23775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Wijk Ridderveld in Alphen aan den Rijn 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black"/>
              </a:solidFill>
              <a:latin typeface="Calibri" panose="020F0502020204030204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13.620 inwoners (2019)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Jongeren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Ouderen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Diversiteit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Actief AKO Netwerk dat zich ook uitbreidt naar andere wijken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Bestuurlijk netwerk </a:t>
            </a:r>
          </a:p>
          <a:p>
            <a:pPr marL="557213" lvl="1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AKO-wijknetwerk: Netwerkbijeenkomsten van professionals en actieve inwoners</a:t>
            </a:r>
          </a:p>
          <a:p>
            <a:pPr marL="342900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nl-NL" sz="13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23141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FE0F44CD-3134-4BA1-B833-EDBDF1012080}"/>
              </a:ext>
            </a:extLst>
          </p:cNvPr>
          <p:cNvSpPr txBox="1"/>
          <p:nvPr/>
        </p:nvSpPr>
        <p:spPr>
          <a:xfrm>
            <a:off x="2925041" y="1970171"/>
            <a:ext cx="8468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2A208D3A-BB6E-4F26-A7DA-E31EE6E0E613}"/>
              </a:ext>
            </a:extLst>
          </p:cNvPr>
          <p:cNvSpPr txBox="1"/>
          <p:nvPr/>
        </p:nvSpPr>
        <p:spPr>
          <a:xfrm>
            <a:off x="1330036" y="2147362"/>
            <a:ext cx="112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nl-NL" sz="13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6FD517E-FB51-45EE-91F4-D6408A84E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8300550" cy="5179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01549"/>
      </p:ext>
    </p:extLst>
  </p:cSld>
  <p:clrMapOvr>
    <a:masterClrMapping/>
  </p:clrMapOvr>
</p:sld>
</file>

<file path=ppt/theme/theme1.xml><?xml version="1.0" encoding="utf-8"?>
<a:theme xmlns:a="http://schemas.openxmlformats.org/drawingml/2006/main" name="logo met oranje lijn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4" id="{55AFE483-9E91-B04C-8714-0D00DF743AA1}" vid="{285A8BB1-E056-F74D-8419-3F14CEF1A8A8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owerpoint-gemeentedh-template">
  <a:themeElements>
    <a:clrScheme name="Den Haag Blauw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92262"/>
      </a:accent1>
      <a:accent2>
        <a:srgbClr val="144C92"/>
      </a:accent2>
      <a:accent3>
        <a:srgbClr val="1C75BF"/>
      </a:accent3>
      <a:accent4>
        <a:srgbClr val="3697D6"/>
      </a:accent4>
      <a:accent5>
        <a:srgbClr val="3697D6"/>
      </a:accent5>
      <a:accent6>
        <a:srgbClr val="3697D6"/>
      </a:accent6>
      <a:hlink>
        <a:srgbClr val="192262"/>
      </a:hlink>
      <a:folHlink>
        <a:srgbClr val="192262"/>
      </a:folHlink>
    </a:clrScheme>
    <a:fontScheme name="Office - klassiek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logo met oranje lijn</Template>
  <TotalTime>461</TotalTime>
  <Words>1388</Words>
  <Application>Microsoft Office PowerPoint</Application>
  <PresentationFormat>Diavoorstelling (4:3)</PresentationFormat>
  <Paragraphs>283</Paragraphs>
  <Slides>36</Slides>
  <Notes>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4</vt:i4>
      </vt:variant>
      <vt:variant>
        <vt:lpstr>Diatitels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Verdana</vt:lpstr>
      <vt:lpstr>Wingdings</vt:lpstr>
      <vt:lpstr>logo met oranje lijn</vt:lpstr>
      <vt:lpstr>Kantoorthema</vt:lpstr>
      <vt:lpstr>1_Kantoorthema</vt:lpstr>
      <vt:lpstr>powerpoint-gemeentedh-template</vt:lpstr>
      <vt:lpstr>Inspiratiesessie Wijzer in de Wijk</vt:lpstr>
      <vt:lpstr>PowerPoint-presentatie</vt:lpstr>
      <vt:lpstr>Eenheid….</vt:lpstr>
      <vt:lpstr>door verscheidenheid</vt:lpstr>
      <vt:lpstr>Rollen in monitoring, evaluatie en samen leren</vt:lpstr>
      <vt:lpstr>Meer weten?</vt:lpstr>
      <vt:lpstr>Wijzer in de wijk: Alphen aan den Rijn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Filmpje Alphen</vt:lpstr>
      <vt:lpstr>Vragen?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Filmpje Leiden</vt:lpstr>
      <vt:lpstr>Vragen?</vt:lpstr>
      <vt:lpstr>Wijzer in Den Haag Zuidwest</vt:lpstr>
      <vt:lpstr>Het wijkgezondheidsplan DH ZW</vt:lpstr>
      <vt:lpstr>Thema’s en doelen </vt:lpstr>
      <vt:lpstr>Overgewicht jeugd</vt:lpstr>
      <vt:lpstr>Leefstijl volwassenen</vt:lpstr>
      <vt:lpstr>Filmpje Den Haag</vt:lpstr>
      <vt:lpstr>Vragen?</vt:lpstr>
      <vt:lpstr>Korte reactie via chat</vt:lpstr>
      <vt:lpstr>Afsluiting door Monique</vt:lpstr>
    </vt:vector>
  </TitlesOfParts>
  <Company>SSC-Campus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Ilse Storm</dc:creator>
  <cp:lastModifiedBy>Erik Den Oude</cp:lastModifiedBy>
  <cp:revision>97</cp:revision>
  <dcterms:created xsi:type="dcterms:W3CDTF">2018-11-28T08:13:39Z</dcterms:created>
  <dcterms:modified xsi:type="dcterms:W3CDTF">2020-11-04T17:23:37Z</dcterms:modified>
</cp:coreProperties>
</file>