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A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19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9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4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6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24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5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5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2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9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7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8F9A014-50E3-41C2-BB98-BBB05886C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265562"/>
            <a:ext cx="8986838" cy="2813906"/>
          </a:xfrm>
        </p:spPr>
        <p:txBody>
          <a:bodyPr>
            <a:normAutofit fontScale="90000"/>
          </a:bodyPr>
          <a:lstStyle/>
          <a:p>
            <a:r>
              <a:rPr lang="nl-NL" dirty="0"/>
              <a:t>Een integraal gezondheidsplan ter preventie van hart- en vaatziekten in de </a:t>
            </a:r>
            <a:r>
              <a:rPr lang="nl-NL" dirty="0" err="1"/>
              <a:t>pre-pensioen</a:t>
            </a:r>
            <a:r>
              <a:rPr lang="nl-NL" dirty="0"/>
              <a:t> bevolking van de </a:t>
            </a:r>
            <a:r>
              <a:rPr lang="nl-NL" dirty="0" err="1"/>
              <a:t>Stevenshof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AF9F7757-E145-4045-9434-7F616F8F5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684272"/>
          </a:xfrm>
        </p:spPr>
        <p:txBody>
          <a:bodyPr/>
          <a:lstStyle/>
          <a:p>
            <a:r>
              <a:rPr lang="nl-NL" dirty="0"/>
              <a:t>Anne Meerveld </a:t>
            </a:r>
          </a:p>
          <a:p>
            <a:r>
              <a:rPr lang="nl-NL" dirty="0"/>
              <a:t>Master </a:t>
            </a:r>
            <a:r>
              <a:rPr lang="nl-NL" dirty="0" err="1"/>
              <a:t>Vitality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Ageing</a:t>
            </a:r>
            <a:endParaRPr lang="nl-NL" dirty="0"/>
          </a:p>
        </p:txBody>
      </p:sp>
      <p:pic>
        <p:nvPicPr>
          <p:cNvPr id="4" name="Afbeelding 3" descr="Gerelateerde afbeelding">
            <a:extLst>
              <a:ext uri="{FF2B5EF4-FFF2-40B4-BE49-F238E27FC236}">
                <a16:creationId xmlns:a16="http://schemas.microsoft.com/office/drawing/2014/main" xmlns="" id="{5B8CA035-68FF-48CB-B4D2-B844609FA8EB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491"/>
          <a:stretch/>
        </p:blipFill>
        <p:spPr bwMode="auto">
          <a:xfrm>
            <a:off x="9668828" y="5841914"/>
            <a:ext cx="2293620" cy="784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1083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486C676-7FDF-495A-8710-AA9EBEDF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nl-NL"/>
              <a:t>Lekker in je lijf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4E07CC3-0181-4365-8421-8C1FD65C7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97" y="2427979"/>
            <a:ext cx="5140361" cy="42199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Een beweegprogramma waarbij deelnemers onder begeleiding van een fysiotherapeut 18 weken lang bewegen. Daarnaast focus op doorstroom naar bestaand beweegaanbod en informatie over gezonde voeding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Effectiviteit positief onderzocht in effect evaluatie</a:t>
            </a:r>
          </a:p>
          <a:p>
            <a:pPr>
              <a:lnSpc>
                <a:spcPct val="90000"/>
              </a:lnSpc>
            </a:pPr>
            <a:r>
              <a:rPr lang="nl-NL" dirty="0"/>
              <a:t>Voor mensen met een gemeente polis</a:t>
            </a:r>
          </a:p>
          <a:p>
            <a:pPr>
              <a:lnSpc>
                <a:spcPct val="90000"/>
              </a:lnSpc>
            </a:pPr>
            <a:r>
              <a:rPr lang="nl-NL" dirty="0"/>
              <a:t>Communicatie en werving verminderd door komst AVG (mond-op-mond)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Aanpassingen: buurtsportcoach </a:t>
            </a:r>
            <a:r>
              <a:rPr lang="nl-NL" dirty="0" err="1"/>
              <a:t>ipv</a:t>
            </a:r>
            <a:r>
              <a:rPr lang="nl-NL" dirty="0"/>
              <a:t> fysiotherapeut voor lagere kosten, loslaten gemeentepolis criterium</a:t>
            </a:r>
          </a:p>
          <a:p>
            <a:pPr>
              <a:lnSpc>
                <a:spcPct val="90000"/>
              </a:lnSpc>
            </a:pPr>
            <a:endParaRPr lang="nl-NL" sz="14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6533F40-045E-4E3D-9243-864CD4E586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0402EC6-D845-41B3-BEBE-CB34D9BFE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feerbeeld">
            <a:extLst>
              <a:ext uri="{FF2B5EF4-FFF2-40B4-BE49-F238E27FC236}">
                <a16:creationId xmlns:a16="http://schemas.microsoft.com/office/drawing/2014/main" xmlns="" id="{0662E5BE-F2B2-4D01-9D13-CFBC162DB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6181" y="2049952"/>
            <a:ext cx="5355528" cy="27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7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F71377D-6C69-4CC5-9F49-E3BE0152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nl-NL" dirty="0"/>
              <a:t>Welzijn op recept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6DA07CA-E26C-444E-8815-083D6DA17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2477405"/>
            <a:ext cx="5140362" cy="399753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Een welzijnspakket waarbij verschillende (erkende) interventies ingezet worden om het welzijn van mensen met psychosociale klachten te verbeteren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Effectiviteit positief onderzocht in de </a:t>
            </a:r>
            <a:r>
              <a:rPr lang="nl-NL" dirty="0" err="1"/>
              <a:t>Stevenshof</a:t>
            </a:r>
            <a:r>
              <a:rPr lang="nl-NL" dirty="0"/>
              <a:t>, doorverwijzing nodig</a:t>
            </a:r>
          </a:p>
          <a:p>
            <a:pPr>
              <a:lnSpc>
                <a:spcPct val="90000"/>
              </a:lnSpc>
            </a:pPr>
            <a:r>
              <a:rPr lang="nl-NL" dirty="0"/>
              <a:t>Positieve houding t.o.v. de interventie</a:t>
            </a:r>
          </a:p>
          <a:p>
            <a:pPr>
              <a:lnSpc>
                <a:spcPct val="90000"/>
              </a:lnSpc>
            </a:pPr>
            <a:r>
              <a:rPr lang="nl-NL" dirty="0"/>
              <a:t>Minimale terugkoppeling naar huisarts 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Aanpassingen: niet persé voor doelgroep, maar legt een connectie naar het sociale domein, ook inzet van beweeginterventies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56533F40-045E-4E3D-9243-864CD4E586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30402EC6-D845-41B3-BEBE-CB34D9BFE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fbeeldingsresultaat voor welzijn op recept">
            <a:extLst>
              <a:ext uri="{FF2B5EF4-FFF2-40B4-BE49-F238E27FC236}">
                <a16:creationId xmlns:a16="http://schemas.microsoft.com/office/drawing/2014/main" xmlns="" id="{F481405B-8EB8-4922-B203-56ED98602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5847" y="1293275"/>
            <a:ext cx="4616196" cy="4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7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115902F-E8EC-4CA9-8AF4-1FF95C3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nl-NL" dirty="0"/>
              <a:t>The box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B379C96-1EF2-4EBE-9C77-A1093A616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19" y="2563038"/>
            <a:ext cx="5440680" cy="403547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7200" dirty="0"/>
              <a:t>Een box met </a:t>
            </a:r>
            <a:r>
              <a:rPr lang="nl-NL" sz="7200" dirty="0" err="1"/>
              <a:t>e-Health</a:t>
            </a:r>
            <a:r>
              <a:rPr lang="nl-NL" sz="7200" dirty="0"/>
              <a:t> tools voor zelf-monitoring en zelfmetingen na behandeling op de cardiologie afdeling van het LUMC. Doel is minder ziekenhuisbezoek en vermindering van kosten</a:t>
            </a:r>
          </a:p>
          <a:p>
            <a:pPr marL="0" indent="0">
              <a:lnSpc>
                <a:spcPct val="90000"/>
              </a:lnSpc>
              <a:buNone/>
            </a:pPr>
            <a:endParaRPr lang="nl-NL" sz="7200" dirty="0"/>
          </a:p>
          <a:p>
            <a:pPr>
              <a:lnSpc>
                <a:spcPct val="90000"/>
              </a:lnSpc>
            </a:pPr>
            <a:r>
              <a:rPr lang="nl-NL" sz="7200" dirty="0"/>
              <a:t>Pilot in de </a:t>
            </a:r>
            <a:r>
              <a:rPr lang="nl-NL" sz="7200" dirty="0" err="1"/>
              <a:t>Stevenshof</a:t>
            </a:r>
            <a:r>
              <a:rPr lang="nl-NL" sz="7200" dirty="0"/>
              <a:t> </a:t>
            </a:r>
            <a:r>
              <a:rPr lang="nl-NL" sz="7200" dirty="0">
                <a:sym typeface="Wingdings" panose="05000000000000000000" pitchFamily="2" charset="2"/>
              </a:rPr>
              <a:t></a:t>
            </a:r>
            <a:r>
              <a:rPr lang="nl-NL" sz="7200" dirty="0"/>
              <a:t>Momenteel vanuit LUMC, plannen om dit ook vanuit de huisarts te faciliteren</a:t>
            </a:r>
          </a:p>
          <a:p>
            <a:pPr>
              <a:lnSpc>
                <a:spcPct val="90000"/>
              </a:lnSpc>
            </a:pPr>
            <a:endParaRPr lang="nl-NL" sz="7200" dirty="0"/>
          </a:p>
          <a:p>
            <a:pPr>
              <a:lnSpc>
                <a:spcPct val="90000"/>
              </a:lnSpc>
            </a:pPr>
            <a:r>
              <a:rPr lang="nl-NL" sz="7200" dirty="0"/>
              <a:t>Meer beschikbare informatie maakt snel ingrijpen mogelijk</a:t>
            </a:r>
          </a:p>
          <a:p>
            <a:pPr>
              <a:lnSpc>
                <a:spcPct val="90000"/>
              </a:lnSpc>
            </a:pPr>
            <a:endParaRPr lang="nl-NL" sz="7200" dirty="0"/>
          </a:p>
          <a:p>
            <a:pPr>
              <a:lnSpc>
                <a:spcPct val="90000"/>
              </a:lnSpc>
            </a:pPr>
            <a:r>
              <a:rPr lang="nl-NL" sz="7200" dirty="0"/>
              <a:t>Aanpassingen: rekening houden met de leeftijdsgroep in combinatie met digitale toepassingen. Extra inzet voor informatie overdracht</a:t>
            </a:r>
          </a:p>
          <a:p>
            <a:pPr>
              <a:lnSpc>
                <a:spcPct val="90000"/>
              </a:lnSpc>
            </a:pPr>
            <a:endParaRPr lang="nl-NL" sz="1300" dirty="0"/>
          </a:p>
          <a:p>
            <a:pPr marL="0" indent="0">
              <a:lnSpc>
                <a:spcPct val="90000"/>
              </a:lnSpc>
              <a:buNone/>
            </a:pPr>
            <a:endParaRPr lang="nl-NL" sz="13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6533F40-045E-4E3D-9243-864CD4E586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0402EC6-D845-41B3-BEBE-CB34D9BFE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Afbeeldingsresultaat voor stevenshof vitaal">
            <a:extLst>
              <a:ext uri="{FF2B5EF4-FFF2-40B4-BE49-F238E27FC236}">
                <a16:creationId xmlns:a16="http://schemas.microsoft.com/office/drawing/2014/main" xmlns="" id="{84C643F9-1E1E-499A-BD44-978EF5649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35" y="1273539"/>
            <a:ext cx="4463720" cy="446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88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1D01398-2161-407B-A56D-59FB5F2E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4486656" cy="1174991"/>
          </a:xfrm>
        </p:spPr>
        <p:txBody>
          <a:bodyPr>
            <a:normAutofit/>
          </a:bodyPr>
          <a:lstStyle/>
          <a:p>
            <a:r>
              <a:rPr lang="nl-NL" sz="2400"/>
              <a:t>Benefit 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FCDD113-1966-4737-A3F1-EE6D9C2D8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1"/>
            <a:ext cx="5003004" cy="387131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Een </a:t>
            </a:r>
            <a:r>
              <a:rPr lang="nl-NL" dirty="0" err="1"/>
              <a:t>e-Health</a:t>
            </a:r>
            <a:r>
              <a:rPr lang="nl-NL" dirty="0"/>
              <a:t> leefstijl programma. Maakt gebruik van het belonen van goed gedrag om een gezonde leefstijl te bevorderen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Beloningsystemen en modellen voor cognitieve gedragstherapie, effectiviteit vergelijkbare programma’s bewezen (</a:t>
            </a:r>
            <a:r>
              <a:rPr lang="nl-NL" dirty="0" err="1"/>
              <a:t>Vital</a:t>
            </a:r>
            <a:r>
              <a:rPr lang="nl-NL" dirty="0"/>
              <a:t> 10)</a:t>
            </a:r>
          </a:p>
          <a:p>
            <a:pPr>
              <a:lnSpc>
                <a:spcPct val="90000"/>
              </a:lnSpc>
            </a:pPr>
            <a:r>
              <a:rPr lang="nl-NL" dirty="0"/>
              <a:t>De communicatie en toeleiding zijn onbekend</a:t>
            </a:r>
          </a:p>
          <a:p>
            <a:pPr>
              <a:lnSpc>
                <a:spcPct val="90000"/>
              </a:lnSpc>
            </a:pPr>
            <a:r>
              <a:rPr lang="nl-NL" dirty="0"/>
              <a:t>In ontwikkeling, nog niet inzetbaar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Stevenshof</a:t>
            </a:r>
            <a:r>
              <a:rPr lang="nl-NL" dirty="0">
                <a:sym typeface="Wingdings" panose="05000000000000000000" pitchFamily="2" charset="2"/>
              </a:rPr>
              <a:t> als proeftuin</a:t>
            </a:r>
          </a:p>
          <a:p>
            <a:pPr>
              <a:lnSpc>
                <a:spcPct val="90000"/>
              </a:lnSpc>
            </a:pPr>
            <a:endParaRPr lang="nl-NL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nl-NL" dirty="0">
                <a:sym typeface="Wingdings" panose="05000000000000000000" pitchFamily="2" charset="2"/>
              </a:rPr>
              <a:t>Aanpassingen: verschillende programma’s voor verschillende leeftijdscategorieën</a:t>
            </a:r>
            <a:endParaRPr lang="nl-NL" dirty="0"/>
          </a:p>
          <a:p>
            <a:pPr>
              <a:lnSpc>
                <a:spcPct val="90000"/>
              </a:lnSpc>
            </a:pPr>
            <a:endParaRPr lang="nl-NL" sz="1300" dirty="0"/>
          </a:p>
          <a:p>
            <a:pPr>
              <a:lnSpc>
                <a:spcPct val="90000"/>
              </a:lnSpc>
            </a:pPr>
            <a:endParaRPr lang="nl-NL" sz="1300" dirty="0"/>
          </a:p>
        </p:txBody>
      </p:sp>
      <p:pic>
        <p:nvPicPr>
          <p:cNvPr id="8194" name="Picture 2" descr="Afbeeldingsresultaat voor benefit programma NELL">
            <a:extLst>
              <a:ext uri="{FF2B5EF4-FFF2-40B4-BE49-F238E27FC236}">
                <a16:creationId xmlns:a16="http://schemas.microsoft.com/office/drawing/2014/main" xmlns="" id="{F68FE40E-6BC7-48D4-8922-0E778975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4272" r="6907" b="17541"/>
          <a:stretch/>
        </p:blipFill>
        <p:spPr bwMode="auto">
          <a:xfrm>
            <a:off x="6291309" y="1361619"/>
            <a:ext cx="5390053" cy="41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1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19075"/>
            <a:ext cx="1001077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97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DE248D7-2F82-4A1D-9476-28D06C1D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Thema’s in het algemeen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12CB9D6-0EE5-43BE-9058-8FDFE4DB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109997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nl-NL" dirty="0" err="1"/>
              <a:t>Één</a:t>
            </a:r>
            <a:r>
              <a:rPr lang="nl-NL" dirty="0"/>
              <a:t> centraalpunt voor het verzamelen van informatie over beschikbare interventies voor zowel professionals als bewoners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nl-NL" dirty="0"/>
              <a:t>Terugkoppeling en communicatie tussen zorgprofessionals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nl-NL" dirty="0"/>
              <a:t>Empowerment van de inwoners voor community </a:t>
            </a:r>
            <a:r>
              <a:rPr lang="nl-NL" dirty="0" err="1"/>
              <a:t>based</a:t>
            </a:r>
            <a:r>
              <a:rPr lang="nl-NL" dirty="0"/>
              <a:t> handelen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nl-NL" dirty="0"/>
              <a:t>Centrale rol voor huisarts (leefstijl) en sociaal wijkteam (sociaal)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nl-NL" dirty="0"/>
              <a:t>Luisteren naar bewoners wat betreft participatie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652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ED0F37-132B-475A-8B58-C5E29210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Discussie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719A5F2-851E-42AE-B357-9BD4E103C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07135"/>
          </a:xfrm>
        </p:spPr>
        <p:txBody>
          <a:bodyPr/>
          <a:lstStyle/>
          <a:p>
            <a:r>
              <a:rPr lang="nl-NL" dirty="0"/>
              <a:t>+ Focus belangrijk: Gebruik maken van wat er is (werkende elementen)</a:t>
            </a:r>
          </a:p>
          <a:p>
            <a:r>
              <a:rPr lang="nl-NL" dirty="0"/>
              <a:t>+ Verschillende bronnen en perspectieven</a:t>
            </a:r>
          </a:p>
          <a:p>
            <a:endParaRPr lang="nl-NL" dirty="0"/>
          </a:p>
          <a:p>
            <a:r>
              <a:rPr lang="nl-NL" dirty="0"/>
              <a:t>- Te weinig kennis doelpopulatie (atypisch lage SES)</a:t>
            </a:r>
          </a:p>
          <a:p>
            <a:r>
              <a:rPr lang="nl-NL" dirty="0"/>
              <a:t>- </a:t>
            </a:r>
            <a:r>
              <a:rPr lang="nl-NL" dirty="0" err="1"/>
              <a:t>Stevenshof</a:t>
            </a:r>
            <a:r>
              <a:rPr lang="nl-NL" dirty="0"/>
              <a:t> Vitaal werkgroep</a:t>
            </a:r>
          </a:p>
          <a:p>
            <a:r>
              <a:rPr lang="nl-NL" dirty="0"/>
              <a:t>- Gelimiteerd tot geïmplementeerde of erkende interventies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 Verder onderzoek naar aanvullingen op interventies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627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7DB7F2C-7E3C-4BCF-A628-FA27B625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6428AE4-C7BF-4AC4-B346-4498C2A8E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6 geselecteerde interventies kunnen bijdragen aan de preventie van hart- en vaatziekten</a:t>
            </a:r>
          </a:p>
          <a:p>
            <a:endParaRPr lang="nl-NL" dirty="0"/>
          </a:p>
          <a:p>
            <a:r>
              <a:rPr lang="nl-NL" dirty="0"/>
              <a:t>Populatie specifieke aanpassingen nodig voor betere geschiktheid doelpopulatie</a:t>
            </a:r>
          </a:p>
          <a:p>
            <a:r>
              <a:rPr lang="nl-NL" dirty="0"/>
              <a:t>Communicatie &amp; toeleiding</a:t>
            </a:r>
          </a:p>
          <a:p>
            <a:r>
              <a:rPr lang="nl-NL" dirty="0"/>
              <a:t>Extra inzet voor ouderenpopulatie</a:t>
            </a:r>
          </a:p>
        </p:txBody>
      </p:sp>
    </p:spTree>
    <p:extLst>
      <p:ext uri="{BB962C8B-B14F-4D97-AF65-F5344CB8AC3E}">
        <p14:creationId xmlns:p14="http://schemas.microsoft.com/office/powerpoint/2010/main" val="1179326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EFFFF2-9EB4-4B6C-B9F8-2BA3EF89A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D65299F-028F-4AFC-B46A-8DB33E20F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Gerelateerde afbeelding">
            <a:extLst>
              <a:ext uri="{FF2B5EF4-FFF2-40B4-BE49-F238E27FC236}">
                <a16:creationId xmlns:a16="http://schemas.microsoft.com/office/drawing/2014/main" xmlns="" id="{9005E271-A3E3-4EF5-BA47-98FABD9BB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938"/>
          <a:stretch/>
        </p:blipFill>
        <p:spPr bwMode="auto">
          <a:xfrm>
            <a:off x="5334794" y="1240501"/>
            <a:ext cx="6611767" cy="437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E3F2F8-4187-45E7-B521-3A7309F5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Bedankt voor jullie aandacht</a:t>
            </a:r>
          </a:p>
        </p:txBody>
      </p:sp>
    </p:spTree>
    <p:extLst>
      <p:ext uri="{BB962C8B-B14F-4D97-AF65-F5344CB8AC3E}">
        <p14:creationId xmlns:p14="http://schemas.microsoft.com/office/powerpoint/2010/main" val="56204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2FC97B3-55A9-4B94-92C6-DD160B4A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Wijzer in de wijk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2AD42AB-80AC-486A-96CF-BE2283407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87123"/>
            <a:ext cx="7729728" cy="3101983"/>
          </a:xfrm>
        </p:spPr>
        <p:txBody>
          <a:bodyPr/>
          <a:lstStyle/>
          <a:p>
            <a:r>
              <a:rPr lang="nl-NL" b="1" dirty="0"/>
              <a:t>2018-2022 </a:t>
            </a:r>
            <a:r>
              <a:rPr lang="nl-NL" b="1" dirty="0">
                <a:sym typeface="Wingdings" panose="05000000000000000000" pitchFamily="2" charset="2"/>
              </a:rPr>
              <a:t> reduceren van gezondheidsverschillen</a:t>
            </a:r>
          </a:p>
          <a:p>
            <a:r>
              <a:rPr lang="nl-NL" b="1" dirty="0">
                <a:sym typeface="Wingdings" panose="05000000000000000000" pitchFamily="2" charset="2"/>
              </a:rPr>
              <a:t>Alphen aan de Rijn, Den Haag, Leiden</a:t>
            </a:r>
          </a:p>
          <a:p>
            <a:endParaRPr lang="nl-NL" b="1" dirty="0">
              <a:sym typeface="Wingdings" panose="05000000000000000000" pitchFamily="2" charset="2"/>
            </a:endParaRPr>
          </a:p>
          <a:p>
            <a:r>
              <a:rPr lang="nl-NL" b="1" dirty="0" err="1">
                <a:sym typeface="Wingdings" panose="05000000000000000000" pitchFamily="2" charset="2"/>
              </a:rPr>
              <a:t>Stevenshof</a:t>
            </a:r>
            <a:r>
              <a:rPr lang="nl-NL" b="1" dirty="0">
                <a:sym typeface="Wingdings" panose="05000000000000000000" pitchFamily="2" charset="2"/>
              </a:rPr>
              <a:t>: </a:t>
            </a:r>
          </a:p>
          <a:p>
            <a:pPr>
              <a:buFontTx/>
              <a:buChar char="-"/>
            </a:pPr>
            <a:r>
              <a:rPr lang="nl-NL" b="1" dirty="0">
                <a:sym typeface="Wingdings" panose="05000000000000000000" pitchFamily="2" charset="2"/>
              </a:rPr>
              <a:t>1983-1994 </a:t>
            </a:r>
          </a:p>
          <a:p>
            <a:pPr>
              <a:buFontTx/>
              <a:buChar char="-"/>
            </a:pPr>
            <a:r>
              <a:rPr lang="nl-NL" b="1" dirty="0" err="1">
                <a:sym typeface="Wingdings" panose="05000000000000000000" pitchFamily="2" charset="2"/>
              </a:rPr>
              <a:t>Één</a:t>
            </a:r>
            <a:r>
              <a:rPr lang="nl-NL" b="1" dirty="0">
                <a:sym typeface="Wingdings" panose="05000000000000000000" pitchFamily="2" charset="2"/>
              </a:rPr>
              <a:t> generatie wijk  vergrijzing</a:t>
            </a:r>
          </a:p>
        </p:txBody>
      </p:sp>
      <p:pic>
        <p:nvPicPr>
          <p:cNvPr id="1026" name="Picture 2" descr="Afbeeldingsresultaat voor wijzer in de wijk">
            <a:extLst>
              <a:ext uri="{FF2B5EF4-FFF2-40B4-BE49-F238E27FC236}">
                <a16:creationId xmlns:a16="http://schemas.microsoft.com/office/drawing/2014/main" xmlns="" id="{36AA182C-7910-46E3-AB40-4D8656350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630967"/>
            <a:ext cx="4704858" cy="24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4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Stevenshof">
            <a:extLst>
              <a:ext uri="{FF2B5EF4-FFF2-40B4-BE49-F238E27FC236}">
                <a16:creationId xmlns:a16="http://schemas.microsoft.com/office/drawing/2014/main" xmlns="" id="{C233D91E-E3D8-4255-82F1-B0EFEB0E8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" y="8878"/>
            <a:ext cx="12192000" cy="80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59521B01-B5DF-4686-9B06-C3BFE2C4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Stevenshof</a:t>
            </a:r>
            <a:r>
              <a:rPr lang="nl-NL" dirty="0"/>
              <a:t> Vitaal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8B53710-4AF4-4424-873C-675AAB2B3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7845019" cy="3101983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Verlagen van het risico op hart- en vaatziekten bij de oudere bewoners</a:t>
            </a:r>
          </a:p>
          <a:p>
            <a:pPr marL="0" indent="0">
              <a:buNone/>
            </a:pPr>
            <a:endParaRPr lang="nl-NL" b="1" dirty="0"/>
          </a:p>
          <a:p>
            <a:pPr>
              <a:buFontTx/>
              <a:buChar char="-"/>
            </a:pPr>
            <a:r>
              <a:rPr lang="nl-NL" b="1" dirty="0"/>
              <a:t>In samenwerking met zorg professionals en buurtbewoners</a:t>
            </a:r>
          </a:p>
          <a:p>
            <a:pPr>
              <a:buFontTx/>
              <a:buChar char="-"/>
            </a:pPr>
            <a:r>
              <a:rPr lang="nl-NL" b="1" dirty="0"/>
              <a:t>Inzetten van erkende interventies en activiteiten uit de databanken</a:t>
            </a:r>
          </a:p>
          <a:p>
            <a:pPr>
              <a:buFontTx/>
              <a:buChar char="-"/>
            </a:pPr>
            <a:r>
              <a:rPr lang="nl-NL" b="1" dirty="0"/>
              <a:t>Moeilijk bereikbare groep vanwege atypische lage SES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114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C30E8A-95F6-4E26-903F-EE1F0331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nl-NL" dirty="0"/>
              <a:t>Mijn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9A79EAE-D900-4181-80FF-B4560FA02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377" y="1741788"/>
            <a:ext cx="9007246" cy="31810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l-NL" b="1" dirty="0">
                <a:solidFill>
                  <a:srgbClr val="404040"/>
                </a:solidFill>
              </a:rPr>
              <a:t>Focus op fysieke inactiviteit en overgewicht (voeding en beweging)</a:t>
            </a:r>
          </a:p>
          <a:p>
            <a:pPr>
              <a:lnSpc>
                <a:spcPct val="90000"/>
              </a:lnSpc>
            </a:pPr>
            <a:endParaRPr lang="nl-NL" b="1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nl-NL" b="1" dirty="0">
                <a:solidFill>
                  <a:srgbClr val="404040"/>
                </a:solidFill>
              </a:rPr>
              <a:t>A.d.h.v. 4 pijlers voor integrale wijk aanpak (RIVM)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b="1" dirty="0">
                <a:solidFill>
                  <a:srgbClr val="404040"/>
                </a:solidFill>
              </a:rPr>
              <a:t>- Informatie en educatie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b="1" dirty="0">
                <a:solidFill>
                  <a:srgbClr val="404040"/>
                </a:solidFill>
              </a:rPr>
              <a:t>- Signalering, advies en ondersteuning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b="1" dirty="0">
                <a:solidFill>
                  <a:srgbClr val="404040"/>
                </a:solidFill>
              </a:rPr>
              <a:t>- Fysieke en sociale omgeving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b="1" dirty="0">
                <a:solidFill>
                  <a:srgbClr val="404040"/>
                </a:solidFill>
              </a:rPr>
              <a:t>- Wet- en regelgeving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rgbClr val="40404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nl-NL" i="1" dirty="0">
                <a:solidFill>
                  <a:srgbClr val="404040"/>
                </a:solidFill>
              </a:rPr>
              <a:t>‘Welke interventies en activiteiten, die aansluiten bij een integrale wijkaanpak, kunnen bijdragen aan de preventie van hart- en vaat ziekten door het verhogen van fysieke activiteit en het verlagen van overgewicht in de </a:t>
            </a:r>
            <a:r>
              <a:rPr lang="nl-NL" i="1" dirty="0" err="1">
                <a:solidFill>
                  <a:srgbClr val="404040"/>
                </a:solidFill>
              </a:rPr>
              <a:t>pre-pensioen</a:t>
            </a:r>
            <a:r>
              <a:rPr lang="nl-NL" i="1" dirty="0">
                <a:solidFill>
                  <a:srgbClr val="404040"/>
                </a:solidFill>
              </a:rPr>
              <a:t> populatie van de </a:t>
            </a:r>
            <a:r>
              <a:rPr lang="nl-NL" i="1" dirty="0" err="1">
                <a:solidFill>
                  <a:srgbClr val="404040"/>
                </a:solidFill>
              </a:rPr>
              <a:t>Stevenshof</a:t>
            </a:r>
            <a:r>
              <a:rPr lang="nl-NL" i="1" dirty="0">
                <a:solidFill>
                  <a:srgbClr val="404040"/>
                </a:solidFill>
              </a:rPr>
              <a:t>, Leiden?’</a:t>
            </a:r>
          </a:p>
        </p:txBody>
      </p:sp>
    </p:spTree>
    <p:extLst>
      <p:ext uri="{BB962C8B-B14F-4D97-AF65-F5344CB8AC3E}">
        <p14:creationId xmlns:p14="http://schemas.microsoft.com/office/powerpoint/2010/main" val="183527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6327201-FFDB-4E0E-A4C9-42BE034C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A1E9E30-3304-4695-855A-295EF83BC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81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1. Selecteren van geschikte interventies 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Selectiecriteria (2/4)</a:t>
            </a:r>
          </a:p>
          <a:p>
            <a:pPr>
              <a:buFontTx/>
              <a:buChar char="-"/>
            </a:pPr>
            <a:r>
              <a:rPr lang="nl-NL" dirty="0"/>
              <a:t>Geschikt voor ouderen</a:t>
            </a:r>
          </a:p>
          <a:p>
            <a:pPr>
              <a:buFontTx/>
              <a:buChar char="-"/>
            </a:pPr>
            <a:r>
              <a:rPr lang="nl-NL" dirty="0"/>
              <a:t>Als doel het verminderen van gewicht / verhogen van fysieke activiteit</a:t>
            </a:r>
          </a:p>
          <a:p>
            <a:pPr>
              <a:buFontTx/>
              <a:buChar char="-"/>
            </a:pPr>
            <a:r>
              <a:rPr lang="nl-NL" dirty="0"/>
              <a:t>Aansluiten bij een integrale wijk aanpak</a:t>
            </a:r>
          </a:p>
          <a:p>
            <a:pPr>
              <a:buFontTx/>
              <a:buChar char="-"/>
            </a:pPr>
            <a:r>
              <a:rPr lang="nl-NL" dirty="0"/>
              <a:t>Geïmplementeerd in de </a:t>
            </a:r>
            <a:r>
              <a:rPr lang="nl-NL" dirty="0" err="1"/>
              <a:t>Stevenshof</a:t>
            </a:r>
            <a:r>
              <a:rPr lang="nl-NL" dirty="0"/>
              <a:t> en positief geëvalueerd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822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062F8D3-128B-4992-8A9C-4D8CC6C5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62D080A-FA1E-43E2-A1E0-77AA3956E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121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2. Kwalitatief onderzoek </a:t>
            </a:r>
            <a:r>
              <a:rPr lang="nl-NL" dirty="0">
                <a:sym typeface="Wingdings" panose="05000000000000000000" pitchFamily="2" charset="2"/>
              </a:rPr>
              <a:t> 6 semigestructureerde interviews</a:t>
            </a:r>
          </a:p>
          <a:p>
            <a:pPr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Cardioloog</a:t>
            </a:r>
          </a:p>
          <a:p>
            <a:pPr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Diëtiste</a:t>
            </a:r>
          </a:p>
          <a:p>
            <a:pPr>
              <a:buFontTx/>
              <a:buChar char="-"/>
            </a:pPr>
            <a:r>
              <a:rPr lang="nl-NL" dirty="0" err="1">
                <a:sym typeface="Wingdings" panose="05000000000000000000" pitchFamily="2" charset="2"/>
              </a:rPr>
              <a:t>POH’er</a:t>
            </a:r>
            <a:endParaRPr lang="nl-NL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GGD medewerker</a:t>
            </a:r>
          </a:p>
          <a:p>
            <a:pPr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Zorgverzekeraar</a:t>
            </a:r>
          </a:p>
          <a:p>
            <a:pPr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Sociaal werker </a:t>
            </a:r>
            <a:r>
              <a:rPr lang="nl-NL" dirty="0" err="1">
                <a:sym typeface="Wingdings" panose="05000000000000000000" pitchFamily="2" charset="2"/>
              </a:rPr>
              <a:t>Libertas</a:t>
            </a: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 effectiviteit, communicatie, toeleiding &amp; implementatie (PHAROS)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* </a:t>
            </a:r>
            <a:r>
              <a:rPr lang="nl-NL" dirty="0" err="1">
                <a:sym typeface="Wingdings" panose="05000000000000000000" pitchFamily="2" charset="2"/>
              </a:rPr>
              <a:t>Purposive</a:t>
            </a:r>
            <a:r>
              <a:rPr lang="nl-NL" dirty="0">
                <a:sym typeface="Wingdings" panose="05000000000000000000" pitchFamily="2" charset="2"/>
              </a:rPr>
              <a:t> sampling &amp; </a:t>
            </a:r>
            <a:r>
              <a:rPr lang="nl-NL" dirty="0" err="1">
                <a:sym typeface="Wingdings" panose="05000000000000000000" pitchFamily="2" charset="2"/>
              </a:rPr>
              <a:t>snowball</a:t>
            </a:r>
            <a:r>
              <a:rPr lang="nl-NL" dirty="0">
                <a:sym typeface="Wingdings" panose="05000000000000000000" pitchFamily="2" charset="2"/>
              </a:rPr>
              <a:t> sampling* </a:t>
            </a:r>
          </a:p>
          <a:p>
            <a:pPr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8870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DC7E16-0333-40E5-A9F5-773F12F2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CC35BD5-9AF5-4E8F-80F6-ECEE02F2E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51181"/>
          </a:xfrm>
        </p:spPr>
        <p:txBody>
          <a:bodyPr>
            <a:normAutofit/>
          </a:bodyPr>
          <a:lstStyle/>
          <a:p>
            <a:r>
              <a:rPr lang="nl-NL" dirty="0"/>
              <a:t>6 geselecteerde interventies:</a:t>
            </a:r>
          </a:p>
          <a:p>
            <a:pPr marL="0" indent="0">
              <a:buNone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 err="1"/>
              <a:t>Vitality</a:t>
            </a:r>
            <a:r>
              <a:rPr lang="nl-NL" dirty="0"/>
              <a:t> Club</a:t>
            </a:r>
          </a:p>
          <a:p>
            <a:pPr marL="342900" indent="-342900">
              <a:buAutoNum type="arabicPeriod"/>
            </a:pPr>
            <a:r>
              <a:rPr lang="nl-NL" dirty="0"/>
              <a:t>Gecombineerde Leefstijl Interventie (GLI)</a:t>
            </a:r>
          </a:p>
          <a:p>
            <a:pPr marL="342900" indent="-342900">
              <a:buAutoNum type="arabicPeriod"/>
            </a:pPr>
            <a:r>
              <a:rPr lang="nl-NL" dirty="0"/>
              <a:t>Lekker in je Lijf</a:t>
            </a:r>
          </a:p>
          <a:p>
            <a:pPr marL="342900" indent="-342900">
              <a:buAutoNum type="arabicPeriod"/>
            </a:pPr>
            <a:r>
              <a:rPr lang="nl-NL" dirty="0"/>
              <a:t>Welzijn op Recept</a:t>
            </a:r>
          </a:p>
          <a:p>
            <a:pPr marL="342900" indent="-342900">
              <a:buAutoNum type="arabicPeriod"/>
            </a:pPr>
            <a:r>
              <a:rPr lang="nl-NL" dirty="0"/>
              <a:t>The Box</a:t>
            </a:r>
          </a:p>
          <a:p>
            <a:pPr marL="342900" indent="-342900">
              <a:buAutoNum type="arabicPeriod"/>
            </a:pPr>
            <a:r>
              <a:rPr lang="nl-NL" dirty="0"/>
              <a:t>Benefit Programma</a:t>
            </a:r>
          </a:p>
        </p:txBody>
      </p:sp>
    </p:spTree>
    <p:extLst>
      <p:ext uri="{BB962C8B-B14F-4D97-AF65-F5344CB8AC3E}">
        <p14:creationId xmlns:p14="http://schemas.microsoft.com/office/powerpoint/2010/main" val="362867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E2FDEB1-B898-47B1-BD8B-E76344DE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nl-NL"/>
              <a:t>Vitality club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6A644BF-7524-4504-817C-915416EF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Activiteiten club in de buitenlucht. Elke dag </a:t>
            </a:r>
            <a:r>
              <a:rPr lang="nl-NL" dirty="0" err="1"/>
              <a:t>vd</a:t>
            </a:r>
            <a:r>
              <a:rPr lang="nl-NL" dirty="0"/>
              <a:t> week tussen 9:00-10:00 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Peer coaching principe</a:t>
            </a:r>
          </a:p>
          <a:p>
            <a:pPr>
              <a:lnSpc>
                <a:spcPct val="90000"/>
              </a:lnSpc>
            </a:pPr>
            <a:r>
              <a:rPr lang="nl-NL" dirty="0"/>
              <a:t>Hoeveelheid deelnemers verschilt per dag</a:t>
            </a:r>
          </a:p>
          <a:p>
            <a:pPr>
              <a:lnSpc>
                <a:spcPct val="90000"/>
              </a:lnSpc>
            </a:pPr>
            <a:r>
              <a:rPr lang="nl-NL" dirty="0"/>
              <a:t>Mond-op-mond reclame</a:t>
            </a:r>
          </a:p>
          <a:p>
            <a:pPr>
              <a:lnSpc>
                <a:spcPct val="90000"/>
              </a:lnSpc>
            </a:pPr>
            <a:r>
              <a:rPr lang="nl-NL" dirty="0"/>
              <a:t>Groeit langzaam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Aanpassingen: professionals meer benoemen, uitbreiding naar avonden en weekenden, stimulatie voor werven nieuwe leden ‘Breng je buren dag’</a:t>
            </a:r>
          </a:p>
          <a:p>
            <a:pPr>
              <a:lnSpc>
                <a:spcPct val="90000"/>
              </a:lnSpc>
            </a:pPr>
            <a:endParaRPr lang="nl-NL" sz="15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6533F40-045E-4E3D-9243-864CD4E586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0402EC6-D845-41B3-BEBE-CB34D9BFE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fbeeldingsresultaat voor ouderen buiten sporten">
            <a:extLst>
              <a:ext uri="{FF2B5EF4-FFF2-40B4-BE49-F238E27FC236}">
                <a16:creationId xmlns:a16="http://schemas.microsoft.com/office/drawing/2014/main" xmlns="" id="{1A084185-02CD-45B7-8CCD-A309F493B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3" r="2901" b="-2"/>
          <a:stretch/>
        </p:blipFill>
        <p:spPr bwMode="auto">
          <a:xfrm>
            <a:off x="6312204" y="1293275"/>
            <a:ext cx="4703482" cy="4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0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C5606A-4046-48F2-9C30-0CFF6B94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4486656" cy="1174991"/>
          </a:xfrm>
        </p:spPr>
        <p:txBody>
          <a:bodyPr>
            <a:normAutofit/>
          </a:bodyPr>
          <a:lstStyle/>
          <a:p>
            <a:r>
              <a:rPr lang="nl-NL" sz="2400"/>
              <a:t>Gecombineerde Leefstijl interventie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9B0EBC6-591B-48AF-AAC4-81412450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4" y="2393556"/>
            <a:ext cx="5377825" cy="446444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Een erkend gezondheidsprogramma (2 jaar), focust op advies en begeleiding bij gezonde voeding, bewegen en het realiseren van gedragsverandering 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Sinds deze zomer gestart in </a:t>
            </a:r>
            <a:r>
              <a:rPr lang="nl-NL" dirty="0" err="1"/>
              <a:t>Stevenshof</a:t>
            </a:r>
            <a:r>
              <a:rPr lang="nl-NL" dirty="0"/>
              <a:t>, doorverwijzing nodig</a:t>
            </a:r>
          </a:p>
          <a:p>
            <a:pPr>
              <a:lnSpc>
                <a:spcPct val="90000"/>
              </a:lnSpc>
            </a:pPr>
            <a:r>
              <a:rPr lang="nl-NL" dirty="0"/>
              <a:t>Minimale communicatie en bekendheid bij professionals en bewoners</a:t>
            </a:r>
          </a:p>
          <a:p>
            <a:pPr>
              <a:lnSpc>
                <a:spcPct val="90000"/>
              </a:lnSpc>
            </a:pPr>
            <a:r>
              <a:rPr lang="nl-NL" dirty="0"/>
              <a:t>Hoge verwachtingen vanuit professionals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Aanpassingen: verhogen van intensiteit van interventie voor lage motivatie, combineren met beweegaanbod 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endParaRPr lang="nl-NL" sz="1400" dirty="0"/>
          </a:p>
          <a:p>
            <a:pPr>
              <a:lnSpc>
                <a:spcPct val="90000"/>
              </a:lnSpc>
            </a:pPr>
            <a:endParaRPr lang="nl-NL" sz="1400" dirty="0"/>
          </a:p>
          <a:p>
            <a:pPr>
              <a:lnSpc>
                <a:spcPct val="90000"/>
              </a:lnSpc>
            </a:pPr>
            <a:endParaRPr lang="nl-NL" sz="1400" dirty="0"/>
          </a:p>
          <a:p>
            <a:pPr marL="0" indent="0">
              <a:lnSpc>
                <a:spcPct val="90000"/>
              </a:lnSpc>
              <a:buNone/>
            </a:pPr>
            <a:endParaRPr lang="nl-NL" sz="1400" dirty="0"/>
          </a:p>
        </p:txBody>
      </p:sp>
      <p:pic>
        <p:nvPicPr>
          <p:cNvPr id="4098" name="Picture 2" descr="Gerelateerde afbeelding">
            <a:extLst>
              <a:ext uri="{FF2B5EF4-FFF2-40B4-BE49-F238E27FC236}">
                <a16:creationId xmlns:a16="http://schemas.microsoft.com/office/drawing/2014/main" xmlns="" id="{491AE15F-0B2B-4169-9FFE-53BF48EDA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r="13871"/>
          <a:stretch/>
        </p:blipFill>
        <p:spPr bwMode="auto">
          <a:xfrm>
            <a:off x="6095999" y="1566271"/>
            <a:ext cx="5412260" cy="47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30249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768</Words>
  <Application>Microsoft Office PowerPoint</Application>
  <PresentationFormat>Aangepast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Pakket</vt:lpstr>
      <vt:lpstr>Een integraal gezondheidsplan ter preventie van hart- en vaatziekten in de pre-pensioen bevolking van de Stevenshof</vt:lpstr>
      <vt:lpstr>Wijzer in de wijk</vt:lpstr>
      <vt:lpstr>Stevenshof Vitaal</vt:lpstr>
      <vt:lpstr>Mijn onderzoek</vt:lpstr>
      <vt:lpstr>Methode</vt:lpstr>
      <vt:lpstr>Methode</vt:lpstr>
      <vt:lpstr>Resultaten</vt:lpstr>
      <vt:lpstr>Vitality club</vt:lpstr>
      <vt:lpstr>Gecombineerde Leefstijl interventie</vt:lpstr>
      <vt:lpstr>Lekker in je lijf</vt:lpstr>
      <vt:lpstr>Welzijn op recept</vt:lpstr>
      <vt:lpstr>The box</vt:lpstr>
      <vt:lpstr>Benefit programma</vt:lpstr>
      <vt:lpstr>PowerPoint-presentatie</vt:lpstr>
      <vt:lpstr>Thema’s in het algemeen</vt:lpstr>
      <vt:lpstr>Discussie</vt:lpstr>
      <vt:lpstr>Conclusie</vt:lpstr>
      <vt:lpstr>Bedankt voor jullie aandacht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integraal gezondheidsplan voor de preventie van hart- en vaatziekten in de pre-pensioen bevolking van de Stevenshof</dc:title>
  <dc:creator>Anne Meerveld</dc:creator>
  <cp:lastModifiedBy>Addi van Bergen</cp:lastModifiedBy>
  <cp:revision>5</cp:revision>
  <dcterms:created xsi:type="dcterms:W3CDTF">2019-07-31T16:47:29Z</dcterms:created>
  <dcterms:modified xsi:type="dcterms:W3CDTF">2019-09-10T09:36:35Z</dcterms:modified>
</cp:coreProperties>
</file>